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90" r:id="rId6"/>
    <p:sldId id="289" r:id="rId7"/>
    <p:sldId id="260" r:id="rId8"/>
    <p:sldId id="261" r:id="rId9"/>
    <p:sldId id="262" r:id="rId10"/>
    <p:sldId id="270" r:id="rId11"/>
    <p:sldId id="271" r:id="rId12"/>
    <p:sldId id="291" r:id="rId13"/>
    <p:sldId id="263" r:id="rId14"/>
    <p:sldId id="292" r:id="rId15"/>
    <p:sldId id="275" r:id="rId16"/>
    <p:sldId id="265" r:id="rId17"/>
    <p:sldId id="273" r:id="rId18"/>
    <p:sldId id="266" r:id="rId19"/>
    <p:sldId id="267" r:id="rId20"/>
    <p:sldId id="276" r:id="rId21"/>
    <p:sldId id="278" r:id="rId22"/>
    <p:sldId id="279" r:id="rId23"/>
    <p:sldId id="280" r:id="rId24"/>
    <p:sldId id="284" r:id="rId25"/>
    <p:sldId id="283" r:id="rId26"/>
    <p:sldId id="281" r:id="rId27"/>
    <p:sldId id="285" r:id="rId28"/>
    <p:sldId id="286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>
        <p:scale>
          <a:sx n="77" d="100"/>
          <a:sy n="77" d="100"/>
        </p:scale>
        <p:origin x="-1176" y="-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1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879F87-D6EA-4594-8BC3-6A60F6650A1F}" type="datetimeFigureOut">
              <a:rPr lang="en-US" smtClean="0"/>
              <a:pPr/>
              <a:t>1/18/2015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70BCE8-49D6-438B-8129-A063016E31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13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14BF63BF-475E-46C2-B66E-5320F7CE5B76}" type="datetimeFigureOut">
              <a:rPr lang="en-US" smtClean="0"/>
              <a:pPr/>
              <a:t>1/18/2015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849C2D85-148E-405E-866C-88B0E0F6EC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14BF63BF-475E-46C2-B66E-5320F7CE5B76}" type="datetimeFigureOut">
              <a:rPr lang="en-US" smtClean="0"/>
              <a:pPr/>
              <a:t>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C2D85-148E-405E-866C-88B0E0F6EC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14BF63BF-475E-46C2-B66E-5320F7CE5B76}" type="datetimeFigureOut">
              <a:rPr lang="en-US" smtClean="0"/>
              <a:pPr/>
              <a:t>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849C2D85-148E-405E-866C-88B0E0F6EC5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4BF63BF-475E-46C2-B66E-5320F7CE5B76}" type="datetimeFigureOut">
              <a:rPr lang="en-US" smtClean="0"/>
              <a:pPr/>
              <a:t>1/18/2015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849C2D85-148E-405E-866C-88B0E0F6EC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14BF63BF-475E-46C2-B66E-5320F7CE5B76}" type="datetimeFigureOut">
              <a:rPr lang="en-US" smtClean="0"/>
              <a:pPr/>
              <a:t>1/18/2015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849C2D85-148E-405E-866C-88B0E0F6EC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F63BF-475E-46C2-B66E-5320F7CE5B76}" type="datetimeFigureOut">
              <a:rPr lang="en-US" smtClean="0"/>
              <a:pPr/>
              <a:t>1/18/2015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C2D85-148E-405E-866C-88B0E0F6EC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4BF63BF-475E-46C2-B66E-5320F7CE5B76}" type="datetimeFigureOut">
              <a:rPr lang="en-US" smtClean="0"/>
              <a:pPr/>
              <a:t>1/18/2015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849C2D85-148E-405E-866C-88B0E0F6EC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14BF63BF-475E-46C2-B66E-5320F7CE5B76}" type="datetimeFigureOut">
              <a:rPr lang="en-US" smtClean="0"/>
              <a:pPr/>
              <a:t>1/18/2015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849C2D85-148E-405E-866C-88B0E0F6EC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14BF63BF-475E-46C2-B66E-5320F7CE5B76}" type="datetimeFigureOut">
              <a:rPr lang="en-US" smtClean="0"/>
              <a:pPr/>
              <a:t>1/18/2015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849C2D85-148E-405E-866C-88B0E0F6EC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F63BF-475E-46C2-B66E-5320F7CE5B76}" type="datetimeFigureOut">
              <a:rPr lang="en-US" smtClean="0"/>
              <a:pPr/>
              <a:t>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C2D85-148E-405E-866C-88B0E0F6EC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F63BF-475E-46C2-B66E-5320F7CE5B76}" type="datetimeFigureOut">
              <a:rPr lang="en-US" smtClean="0"/>
              <a:pPr/>
              <a:t>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C2D85-148E-405E-866C-88B0E0F6EC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14BF63BF-475E-46C2-B66E-5320F7CE5B76}" type="datetimeFigureOut">
              <a:rPr lang="en-US" smtClean="0"/>
              <a:pPr/>
              <a:t>1/18/2015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849C2D85-148E-405E-866C-88B0E0F6EC5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776288"/>
            <a:ext cx="8063904" cy="3444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GHID DE DIAGNOSTIC SI </a:t>
            </a:r>
            <a:br>
              <a:rPr lang="en-US" dirty="0" smtClean="0"/>
            </a:br>
            <a:r>
              <a:rPr lang="en-US" dirty="0" smtClean="0"/>
              <a:t>TRATAMENT IN SINDROMUL DOWN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Cuprins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Caracteristici</a:t>
            </a:r>
            <a:r>
              <a:rPr lang="en-US" dirty="0" smtClean="0"/>
              <a:t> </a:t>
            </a:r>
            <a:r>
              <a:rPr lang="en-US" dirty="0" err="1" smtClean="0"/>
              <a:t>clinice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Genetica</a:t>
            </a:r>
            <a:r>
              <a:rPr lang="en-US" dirty="0" smtClean="0"/>
              <a:t> </a:t>
            </a:r>
            <a:r>
              <a:rPr lang="en-US" dirty="0" err="1" smtClean="0"/>
              <a:t>moleculara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Management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Caracteristici</a:t>
            </a:r>
            <a:r>
              <a:rPr lang="en-US" dirty="0" smtClean="0"/>
              <a:t> </a:t>
            </a:r>
            <a:r>
              <a:rPr lang="en-US" dirty="0" err="1" smtClean="0"/>
              <a:t>clinice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Cea</a:t>
            </a:r>
            <a:r>
              <a:rPr lang="en-US" dirty="0" smtClean="0"/>
              <a:t> </a:t>
            </a:r>
            <a:r>
              <a:rPr lang="en-US" dirty="0" err="1" smtClean="0"/>
              <a:t>mai</a:t>
            </a:r>
            <a:r>
              <a:rPr lang="en-US" dirty="0" smtClean="0"/>
              <a:t> </a:t>
            </a:r>
            <a:r>
              <a:rPr lang="en-US" dirty="0" err="1" smtClean="0"/>
              <a:t>frecventa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mai</a:t>
            </a:r>
            <a:r>
              <a:rPr lang="en-US" dirty="0" smtClean="0"/>
              <a:t> </a:t>
            </a:r>
            <a:r>
              <a:rPr lang="en-US" dirty="0" err="1" smtClean="0"/>
              <a:t>cunoscuta</a:t>
            </a:r>
            <a:r>
              <a:rPr lang="en-US" dirty="0" smtClean="0"/>
              <a:t> </a:t>
            </a:r>
            <a:r>
              <a:rPr lang="en-US" dirty="0" err="1" smtClean="0"/>
              <a:t>boala</a:t>
            </a:r>
            <a:r>
              <a:rPr lang="en-US" dirty="0" smtClean="0"/>
              <a:t> </a:t>
            </a:r>
            <a:r>
              <a:rPr lang="en-US" dirty="0" err="1" smtClean="0"/>
              <a:t>genetica</a:t>
            </a:r>
            <a:r>
              <a:rPr lang="en-US" dirty="0" smtClean="0"/>
              <a:t>, </a:t>
            </a:r>
            <a:r>
              <a:rPr lang="en-US" dirty="0" err="1" smtClean="0"/>
              <a:t>produsa</a:t>
            </a:r>
            <a:r>
              <a:rPr lang="en-US" dirty="0" smtClean="0"/>
              <a:t> de </a:t>
            </a:r>
            <a:r>
              <a:rPr lang="en-US" dirty="0" err="1" smtClean="0"/>
              <a:t>trisomia</a:t>
            </a:r>
            <a:r>
              <a:rPr lang="en-US" dirty="0" smtClean="0"/>
              <a:t> 21, </a:t>
            </a:r>
            <a:r>
              <a:rPr lang="en-US" dirty="0" err="1" smtClean="0"/>
              <a:t>reprezinta</a:t>
            </a:r>
            <a:r>
              <a:rPr lang="en-US" dirty="0" smtClean="0"/>
              <a:t> prima  </a:t>
            </a:r>
            <a:r>
              <a:rPr lang="en-US" dirty="0" err="1" smtClean="0"/>
              <a:t>cauza</a:t>
            </a:r>
            <a:r>
              <a:rPr lang="en-US" dirty="0" smtClean="0"/>
              <a:t> de retard mental</a:t>
            </a:r>
          </a:p>
          <a:p>
            <a:endParaRPr lang="en-US" dirty="0" smtClean="0"/>
          </a:p>
          <a:p>
            <a:r>
              <a:rPr lang="en-US" dirty="0" err="1" smtClean="0"/>
              <a:t>Incidenta</a:t>
            </a:r>
            <a:r>
              <a:rPr lang="en-US" dirty="0" smtClean="0"/>
              <a:t> </a:t>
            </a:r>
            <a:r>
              <a:rPr lang="en-US" dirty="0" err="1" smtClean="0"/>
              <a:t>trisomiei</a:t>
            </a:r>
            <a:r>
              <a:rPr lang="en-US" dirty="0" smtClean="0"/>
              <a:t> 21 a </a:t>
            </a:r>
            <a:r>
              <a:rPr lang="en-US" dirty="0" err="1" smtClean="0"/>
              <a:t>fost</a:t>
            </a:r>
            <a:r>
              <a:rPr lang="en-US" dirty="0" smtClean="0"/>
              <a:t> </a:t>
            </a:r>
            <a:r>
              <a:rPr lang="en-US" dirty="0" err="1" smtClean="0"/>
              <a:t>estimata</a:t>
            </a:r>
            <a:r>
              <a:rPr lang="en-US" dirty="0" smtClean="0"/>
              <a:t> la 1:650 </a:t>
            </a:r>
            <a:r>
              <a:rPr lang="en-US" dirty="0" err="1" smtClean="0"/>
              <a:t>nou</a:t>
            </a:r>
            <a:r>
              <a:rPr lang="en-US" dirty="0" smtClean="0"/>
              <a:t>- </a:t>
            </a:r>
            <a:r>
              <a:rPr lang="en-US" dirty="0" err="1" smtClean="0"/>
              <a:t>nascuti</a:t>
            </a:r>
            <a:r>
              <a:rPr lang="en-US" dirty="0" smtClean="0"/>
              <a:t> vii</a:t>
            </a:r>
          </a:p>
          <a:p>
            <a:endParaRPr lang="en-US" dirty="0" smtClean="0"/>
          </a:p>
          <a:p>
            <a:r>
              <a:rPr lang="en-US" dirty="0" err="1" smtClean="0"/>
              <a:t>Boala</a:t>
            </a:r>
            <a:r>
              <a:rPr lang="en-US" dirty="0" smtClean="0"/>
              <a:t>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err="1" smtClean="0"/>
              <a:t>mai</a:t>
            </a:r>
            <a:r>
              <a:rPr lang="en-US" dirty="0" smtClean="0"/>
              <a:t> </a:t>
            </a:r>
            <a:r>
              <a:rPr lang="en-US" dirty="0" err="1" smtClean="0"/>
              <a:t>frecventa</a:t>
            </a:r>
            <a:r>
              <a:rPr lang="en-US" dirty="0" smtClean="0"/>
              <a:t> la </a:t>
            </a:r>
            <a:r>
              <a:rPr lang="en-US" dirty="0" err="1" smtClean="0"/>
              <a:t>copii</a:t>
            </a:r>
            <a:r>
              <a:rPr lang="en-US" dirty="0" smtClean="0"/>
              <a:t> de sex </a:t>
            </a:r>
            <a:r>
              <a:rPr lang="en-US" dirty="0" err="1" smtClean="0"/>
              <a:t>masculin</a:t>
            </a:r>
            <a:r>
              <a:rPr lang="en-US" dirty="0" smtClean="0"/>
              <a:t>, </a:t>
            </a:r>
            <a:r>
              <a:rPr lang="en-US" dirty="0" err="1" smtClean="0"/>
              <a:t>raportul</a:t>
            </a:r>
            <a:r>
              <a:rPr lang="en-US" dirty="0" smtClean="0"/>
              <a:t> </a:t>
            </a:r>
            <a:r>
              <a:rPr lang="en-US" dirty="0" err="1" smtClean="0"/>
              <a:t>sexelor</a:t>
            </a:r>
            <a:r>
              <a:rPr lang="en-US" dirty="0" smtClean="0"/>
              <a:t> </a:t>
            </a:r>
            <a:r>
              <a:rPr lang="en-US" dirty="0" err="1" smtClean="0"/>
              <a:t>fiind</a:t>
            </a:r>
            <a:r>
              <a:rPr lang="en-US" dirty="0" smtClean="0"/>
              <a:t> de B: F de 3:1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Caracteristici</a:t>
            </a:r>
            <a:r>
              <a:rPr lang="en-US" dirty="0" smtClean="0"/>
              <a:t> </a:t>
            </a:r>
            <a:r>
              <a:rPr lang="en-US" dirty="0" err="1" smtClean="0"/>
              <a:t>clinice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961912"/>
          </a:xfrm>
        </p:spPr>
        <p:txBody>
          <a:bodyPr>
            <a:normAutofit/>
          </a:bodyPr>
          <a:lstStyle/>
          <a:p>
            <a:r>
              <a:rPr lang="en-US" dirty="0" err="1" smtClean="0"/>
              <a:t>Talie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greutate</a:t>
            </a:r>
            <a:r>
              <a:rPr lang="en-US" dirty="0" smtClean="0"/>
              <a:t> </a:t>
            </a:r>
            <a:r>
              <a:rPr lang="en-US" dirty="0" err="1" smtClean="0"/>
              <a:t>mai</a:t>
            </a:r>
            <a:r>
              <a:rPr lang="en-US" dirty="0" smtClean="0"/>
              <a:t> </a:t>
            </a:r>
            <a:r>
              <a:rPr lang="en-US" dirty="0" err="1" smtClean="0"/>
              <a:t>mici</a:t>
            </a:r>
            <a:r>
              <a:rPr lang="en-US" dirty="0" smtClean="0"/>
              <a:t> </a:t>
            </a:r>
            <a:r>
              <a:rPr lang="en-US" dirty="0" err="1" smtClean="0"/>
              <a:t>decat</a:t>
            </a:r>
            <a:r>
              <a:rPr lang="en-US" dirty="0" smtClean="0"/>
              <a:t> </a:t>
            </a:r>
            <a:r>
              <a:rPr lang="en-US" dirty="0" err="1" smtClean="0"/>
              <a:t>parametrii</a:t>
            </a:r>
            <a:r>
              <a:rPr lang="en-US" dirty="0" smtClean="0"/>
              <a:t>  </a:t>
            </a:r>
            <a:r>
              <a:rPr lang="en-US" dirty="0" err="1" smtClean="0"/>
              <a:t>varstei</a:t>
            </a:r>
            <a:r>
              <a:rPr lang="en-US" dirty="0" smtClean="0"/>
              <a:t> </a:t>
            </a:r>
            <a:r>
              <a:rPr lang="en-US" dirty="0" err="1" smtClean="0"/>
              <a:t>gestationale</a:t>
            </a:r>
            <a:r>
              <a:rPr lang="en-US" dirty="0" smtClean="0"/>
              <a:t>, </a:t>
            </a:r>
            <a:endParaRPr lang="en-US" dirty="0" smtClean="0"/>
          </a:p>
          <a:p>
            <a:r>
              <a:rPr lang="en-US" dirty="0" err="1" smtClean="0"/>
              <a:t>Hipotonie</a:t>
            </a:r>
            <a:r>
              <a:rPr lang="en-US" dirty="0" smtClean="0"/>
              <a:t> </a:t>
            </a:r>
            <a:r>
              <a:rPr lang="en-US" dirty="0" err="1" smtClean="0"/>
              <a:t>musculara</a:t>
            </a:r>
            <a:r>
              <a:rPr lang="en-US" dirty="0" smtClean="0"/>
              <a:t>, </a:t>
            </a:r>
          </a:p>
          <a:p>
            <a:r>
              <a:rPr lang="en-US" dirty="0" smtClean="0"/>
              <a:t>R</a:t>
            </a:r>
            <a:r>
              <a:rPr lang="en-US" dirty="0" smtClean="0"/>
              <a:t>eflex </a:t>
            </a:r>
            <a:r>
              <a:rPr lang="en-US" dirty="0" smtClean="0"/>
              <a:t>Moro </a:t>
            </a:r>
            <a:r>
              <a:rPr lang="en-US" dirty="0" err="1" smtClean="0"/>
              <a:t>redus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Caracteristici</a:t>
            </a:r>
            <a:r>
              <a:rPr lang="en-US" dirty="0" smtClean="0"/>
              <a:t> </a:t>
            </a:r>
            <a:r>
              <a:rPr lang="en-US" dirty="0" err="1" smtClean="0"/>
              <a:t>clinice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Aspect </a:t>
            </a:r>
            <a:r>
              <a:rPr lang="en-US" b="1" dirty="0" err="1" smtClean="0"/>
              <a:t>fenotipc</a:t>
            </a:r>
            <a:r>
              <a:rPr lang="en-US" b="1" dirty="0" smtClean="0"/>
              <a:t> </a:t>
            </a:r>
            <a:r>
              <a:rPr lang="en-US" b="1" dirty="0" err="1" smtClean="0"/>
              <a:t>edificator</a:t>
            </a:r>
            <a:r>
              <a:rPr lang="en-US" b="1" dirty="0" smtClean="0"/>
              <a:t>:</a:t>
            </a:r>
          </a:p>
          <a:p>
            <a:pPr marL="1065276" lvl="2" indent="-342900"/>
            <a:r>
              <a:rPr lang="en-US" dirty="0" err="1" smtClean="0"/>
              <a:t>brahicefalie</a:t>
            </a:r>
            <a:r>
              <a:rPr lang="en-US" dirty="0" smtClean="0"/>
              <a:t>, </a:t>
            </a:r>
          </a:p>
          <a:p>
            <a:pPr marL="1065276" lvl="2" indent="-342900"/>
            <a:r>
              <a:rPr lang="en-US" dirty="0" smtClean="0"/>
              <a:t>occiput </a:t>
            </a:r>
            <a:r>
              <a:rPr lang="en-US" dirty="0" err="1" smtClean="0"/>
              <a:t>turtit</a:t>
            </a:r>
            <a:r>
              <a:rPr lang="en-US" dirty="0" smtClean="0"/>
              <a:t>, </a:t>
            </a:r>
            <a:endParaRPr lang="en-US" dirty="0" smtClean="0"/>
          </a:p>
          <a:p>
            <a:pPr marL="1065276" lvl="2" indent="-342900"/>
            <a:r>
              <a:rPr lang="en-US" dirty="0" err="1" smtClean="0"/>
              <a:t>fontanele</a:t>
            </a:r>
            <a:r>
              <a:rPr lang="en-US" dirty="0" smtClean="0"/>
              <a:t> </a:t>
            </a:r>
            <a:r>
              <a:rPr lang="en-US" dirty="0" err="1" smtClean="0"/>
              <a:t>largi</a:t>
            </a:r>
            <a:r>
              <a:rPr lang="en-US" dirty="0" smtClean="0"/>
              <a:t>, </a:t>
            </a:r>
            <a:endParaRPr lang="en-US" dirty="0" smtClean="0"/>
          </a:p>
          <a:p>
            <a:pPr marL="1065276" lvl="2" indent="-342900"/>
            <a:r>
              <a:rPr lang="en-US" dirty="0" smtClean="0"/>
              <a:t>fata </a:t>
            </a:r>
            <a:r>
              <a:rPr lang="en-US" dirty="0" smtClean="0"/>
              <a:t>rotunda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plata</a:t>
            </a:r>
            <a:r>
              <a:rPr lang="en-US" dirty="0" smtClean="0"/>
              <a:t>, </a:t>
            </a:r>
            <a:endParaRPr lang="en-US" dirty="0" smtClean="0"/>
          </a:p>
          <a:p>
            <a:pPr marL="1065276" lvl="2" indent="-342900"/>
            <a:r>
              <a:rPr lang="en-US" dirty="0" err="1" smtClean="0"/>
              <a:t>epicantus</a:t>
            </a:r>
            <a:r>
              <a:rPr lang="en-US" dirty="0" smtClean="0"/>
              <a:t>, </a:t>
            </a:r>
            <a:endParaRPr lang="en-US" dirty="0" smtClean="0"/>
          </a:p>
          <a:p>
            <a:pPr marL="1065276" lvl="2" indent="-342900"/>
            <a:r>
              <a:rPr lang="en-US" dirty="0" err="1" smtClean="0"/>
              <a:t>fante</a:t>
            </a:r>
            <a:r>
              <a:rPr lang="en-US" dirty="0" smtClean="0"/>
              <a:t> </a:t>
            </a:r>
            <a:r>
              <a:rPr lang="en-US" dirty="0" err="1" smtClean="0"/>
              <a:t>palpebrale</a:t>
            </a:r>
            <a:r>
              <a:rPr lang="en-US" dirty="0" smtClean="0"/>
              <a:t> </a:t>
            </a:r>
            <a:r>
              <a:rPr lang="en-US" dirty="0" err="1" smtClean="0"/>
              <a:t>oblice</a:t>
            </a:r>
            <a:r>
              <a:rPr lang="en-US" dirty="0" smtClean="0"/>
              <a:t> in </a:t>
            </a:r>
            <a:r>
              <a:rPr lang="en-US" dirty="0" err="1" smtClean="0"/>
              <a:t>sus</a:t>
            </a:r>
            <a:r>
              <a:rPr lang="en-US" dirty="0" smtClean="0"/>
              <a:t>, </a:t>
            </a:r>
            <a:endParaRPr lang="en-US" dirty="0" smtClean="0"/>
          </a:p>
          <a:p>
            <a:pPr marL="1065276" lvl="2" indent="-342900"/>
            <a:r>
              <a:rPr lang="en-US" dirty="0" err="1" smtClean="0"/>
              <a:t>nas</a:t>
            </a:r>
            <a:r>
              <a:rPr lang="en-US" dirty="0" smtClean="0"/>
              <a:t> </a:t>
            </a:r>
            <a:r>
              <a:rPr lang="en-US" dirty="0" err="1" smtClean="0"/>
              <a:t>mic</a:t>
            </a:r>
            <a:r>
              <a:rPr lang="en-US" dirty="0" smtClean="0"/>
              <a:t> cu </a:t>
            </a:r>
            <a:r>
              <a:rPr lang="en-US" dirty="0" err="1" smtClean="0"/>
              <a:t>radacina</a:t>
            </a:r>
            <a:r>
              <a:rPr lang="en-US" dirty="0" smtClean="0"/>
              <a:t> </a:t>
            </a:r>
            <a:r>
              <a:rPr lang="en-US" dirty="0" err="1" smtClean="0"/>
              <a:t>turtita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narine</a:t>
            </a:r>
            <a:r>
              <a:rPr lang="en-US" dirty="0" smtClean="0"/>
              <a:t> </a:t>
            </a:r>
            <a:r>
              <a:rPr lang="en-US" dirty="0" err="1" smtClean="0"/>
              <a:t>mici</a:t>
            </a:r>
            <a:r>
              <a:rPr lang="en-US" dirty="0" smtClean="0"/>
              <a:t> </a:t>
            </a:r>
            <a:r>
              <a:rPr lang="en-US" dirty="0" err="1" smtClean="0"/>
              <a:t>anteversate</a:t>
            </a:r>
            <a:r>
              <a:rPr lang="en-US" dirty="0" smtClean="0"/>
              <a:t>, </a:t>
            </a:r>
            <a:endParaRPr lang="en-US" dirty="0" smtClean="0"/>
          </a:p>
          <a:p>
            <a:pPr marL="1065276" lvl="2" indent="-342900"/>
            <a:r>
              <a:rPr lang="en-US" dirty="0" err="1" smtClean="0"/>
              <a:t>macroglosie</a:t>
            </a:r>
            <a:r>
              <a:rPr lang="en-US" dirty="0" smtClean="0"/>
              <a:t> </a:t>
            </a:r>
            <a:r>
              <a:rPr lang="en-US" dirty="0" smtClean="0"/>
              <a:t>cu </a:t>
            </a:r>
            <a:r>
              <a:rPr lang="en-US" dirty="0" err="1" smtClean="0"/>
              <a:t>protruzia</a:t>
            </a:r>
            <a:r>
              <a:rPr lang="en-US" dirty="0" smtClean="0"/>
              <a:t> </a:t>
            </a:r>
            <a:r>
              <a:rPr lang="en-US" dirty="0" err="1" smtClean="0"/>
              <a:t>linguala</a:t>
            </a:r>
            <a:r>
              <a:rPr lang="en-US" dirty="0" smtClean="0"/>
              <a:t>, </a:t>
            </a:r>
            <a:endParaRPr lang="en-US" dirty="0" smtClean="0"/>
          </a:p>
          <a:p>
            <a:pPr marL="1065276" lvl="2" indent="-342900"/>
            <a:r>
              <a:rPr lang="en-US" dirty="0" err="1" smtClean="0"/>
              <a:t>urechile</a:t>
            </a:r>
            <a:r>
              <a:rPr lang="en-US" dirty="0" smtClean="0"/>
              <a:t> </a:t>
            </a:r>
            <a:r>
              <a:rPr lang="en-US" dirty="0" err="1" smtClean="0"/>
              <a:t>jos</a:t>
            </a:r>
            <a:r>
              <a:rPr lang="en-US" dirty="0" smtClean="0"/>
              <a:t> </a:t>
            </a:r>
            <a:r>
              <a:rPr lang="en-US" dirty="0" err="1" smtClean="0"/>
              <a:t>implantate</a:t>
            </a:r>
            <a:r>
              <a:rPr lang="en-US" dirty="0" smtClean="0"/>
              <a:t>, </a:t>
            </a:r>
            <a:endParaRPr lang="en-US" dirty="0" smtClean="0"/>
          </a:p>
          <a:p>
            <a:pPr marL="1065276" lvl="2" indent="-342900"/>
            <a:r>
              <a:rPr lang="en-US" dirty="0" smtClean="0"/>
              <a:t>gat </a:t>
            </a:r>
            <a:r>
              <a:rPr lang="en-US" dirty="0" err="1" smtClean="0"/>
              <a:t>scurt</a:t>
            </a:r>
            <a:r>
              <a:rPr lang="en-US" dirty="0" smtClean="0"/>
              <a:t>, </a:t>
            </a:r>
            <a:endParaRPr lang="en-US" dirty="0" smtClean="0"/>
          </a:p>
          <a:p>
            <a:pPr marL="1065276" lvl="2" indent="-342900"/>
            <a:r>
              <a:rPr lang="en-US" dirty="0" err="1" smtClean="0"/>
              <a:t>maini</a:t>
            </a:r>
            <a:r>
              <a:rPr lang="en-US" dirty="0" smtClean="0"/>
              <a:t> </a:t>
            </a:r>
            <a:r>
              <a:rPr lang="en-US" dirty="0" err="1" smtClean="0"/>
              <a:t>scurte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late, cu </a:t>
            </a:r>
            <a:r>
              <a:rPr lang="en-US" dirty="0" err="1" smtClean="0"/>
              <a:t>brahidactilie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pliu</a:t>
            </a:r>
            <a:r>
              <a:rPr lang="en-US" dirty="0" smtClean="0"/>
              <a:t> simian.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767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Caracteristici</a:t>
            </a:r>
            <a:r>
              <a:rPr lang="en-US" dirty="0" smtClean="0"/>
              <a:t> </a:t>
            </a:r>
            <a:r>
              <a:rPr lang="en-US" dirty="0" err="1" smtClean="0"/>
              <a:t>clinice</a:t>
            </a:r>
            <a:endParaRPr lang="en-US" dirty="0"/>
          </a:p>
        </p:txBody>
      </p:sp>
      <p:pic>
        <p:nvPicPr>
          <p:cNvPr id="8" name="Content Placeholder 7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325513" y="1916832"/>
            <a:ext cx="6558855" cy="4425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Caracteristici</a:t>
            </a:r>
            <a:r>
              <a:rPr lang="en-US" dirty="0" smtClean="0"/>
              <a:t> </a:t>
            </a:r>
            <a:r>
              <a:rPr lang="en-US" dirty="0" err="1" smtClean="0"/>
              <a:t>clinice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4008" indent="0">
              <a:buNone/>
            </a:pPr>
            <a:r>
              <a:rPr lang="en-US" dirty="0" smtClean="0"/>
              <a:t>Inconstant </a:t>
            </a:r>
            <a:r>
              <a:rPr lang="en-US" dirty="0" err="1" smtClean="0"/>
              <a:t>sunt</a:t>
            </a:r>
            <a:r>
              <a:rPr lang="en-US" dirty="0" smtClean="0"/>
              <a:t> </a:t>
            </a:r>
            <a:r>
              <a:rPr lang="en-US" dirty="0" err="1" smtClean="0"/>
              <a:t>prezente</a:t>
            </a:r>
            <a:r>
              <a:rPr lang="en-US" dirty="0" smtClean="0"/>
              <a:t> </a:t>
            </a:r>
            <a:r>
              <a:rPr lang="en-US" dirty="0" err="1" smtClean="0"/>
              <a:t>unele</a:t>
            </a:r>
            <a:r>
              <a:rPr lang="en-US" dirty="0" smtClean="0"/>
              <a:t> </a:t>
            </a:r>
            <a:r>
              <a:rPr lang="en-US" dirty="0" err="1" smtClean="0"/>
              <a:t>anomalii</a:t>
            </a:r>
            <a:r>
              <a:rPr lang="en-US" dirty="0" smtClean="0"/>
              <a:t>  </a:t>
            </a:r>
            <a:r>
              <a:rPr lang="en-US" dirty="0" err="1" smtClean="0"/>
              <a:t>viscerale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Defecte</a:t>
            </a:r>
            <a:r>
              <a:rPr lang="en-US" dirty="0" smtClean="0"/>
              <a:t> </a:t>
            </a:r>
            <a:r>
              <a:rPr lang="en-US" dirty="0" err="1" smtClean="0"/>
              <a:t>cardiace</a:t>
            </a:r>
            <a:r>
              <a:rPr lang="en-US" dirty="0" smtClean="0"/>
              <a:t> </a:t>
            </a:r>
            <a:r>
              <a:rPr lang="en-US" dirty="0" smtClean="0"/>
              <a:t>(defect </a:t>
            </a:r>
            <a:r>
              <a:rPr lang="en-US" dirty="0" err="1" smtClean="0"/>
              <a:t>septal</a:t>
            </a:r>
            <a:r>
              <a:rPr lang="en-US" dirty="0" smtClean="0"/>
              <a:t> </a:t>
            </a:r>
            <a:r>
              <a:rPr lang="en-US" dirty="0" err="1" smtClean="0"/>
              <a:t>atrio</a:t>
            </a:r>
            <a:r>
              <a:rPr lang="en-US" dirty="0" smtClean="0"/>
              <a:t>-ventricular)</a:t>
            </a:r>
          </a:p>
          <a:p>
            <a:pPr lvl="1"/>
            <a:r>
              <a:rPr lang="en-US" dirty="0" err="1" smtClean="0"/>
              <a:t>Boli</a:t>
            </a:r>
            <a:r>
              <a:rPr lang="en-US" dirty="0" smtClean="0"/>
              <a:t> </a:t>
            </a:r>
            <a:r>
              <a:rPr lang="en-US" dirty="0" err="1" smtClean="0"/>
              <a:t>gastrointesinale</a:t>
            </a:r>
            <a:r>
              <a:rPr lang="en-US" dirty="0" smtClean="0"/>
              <a:t> (</a:t>
            </a:r>
            <a:r>
              <a:rPr lang="en-US" dirty="0" err="1" smtClean="0"/>
              <a:t>atrezie</a:t>
            </a:r>
            <a:r>
              <a:rPr lang="en-US" dirty="0" smtClean="0"/>
              <a:t> </a:t>
            </a:r>
            <a:r>
              <a:rPr lang="en-US" dirty="0" err="1" smtClean="0"/>
              <a:t>duodenala</a:t>
            </a:r>
            <a:r>
              <a:rPr lang="en-US" dirty="0" smtClean="0"/>
              <a:t>, </a:t>
            </a:r>
            <a:r>
              <a:rPr lang="en-US" dirty="0" err="1" smtClean="0"/>
              <a:t>imperforatie</a:t>
            </a:r>
            <a:r>
              <a:rPr lang="en-US" dirty="0" smtClean="0"/>
              <a:t> </a:t>
            </a:r>
            <a:r>
              <a:rPr lang="en-US" dirty="0" err="1" smtClean="0"/>
              <a:t>anala</a:t>
            </a:r>
            <a:r>
              <a:rPr lang="en-US" dirty="0" smtClean="0"/>
              <a:t>, </a:t>
            </a:r>
            <a:r>
              <a:rPr lang="en-US" dirty="0" err="1" smtClean="0"/>
              <a:t>boala</a:t>
            </a:r>
            <a:r>
              <a:rPr lang="en-US" dirty="0" smtClean="0"/>
              <a:t> </a:t>
            </a:r>
            <a:r>
              <a:rPr lang="en-US" dirty="0" err="1" smtClean="0"/>
              <a:t>Hirsprung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Boli</a:t>
            </a:r>
            <a:r>
              <a:rPr lang="en-US" dirty="0" smtClean="0"/>
              <a:t>  ale </a:t>
            </a:r>
            <a:r>
              <a:rPr lang="en-US" dirty="0" err="1" smtClean="0"/>
              <a:t>ochiului</a:t>
            </a:r>
            <a:r>
              <a:rPr lang="en-US" dirty="0" smtClean="0"/>
              <a:t> ( </a:t>
            </a:r>
            <a:r>
              <a:rPr lang="en-US" dirty="0" err="1" smtClean="0"/>
              <a:t>cataracta</a:t>
            </a:r>
            <a:r>
              <a:rPr lang="en-US" dirty="0" smtClean="0"/>
              <a:t>, </a:t>
            </a:r>
            <a:r>
              <a:rPr lang="en-US" dirty="0" err="1" smtClean="0"/>
              <a:t>glaucom</a:t>
            </a:r>
            <a:r>
              <a:rPr lang="en-US" dirty="0" smtClean="0"/>
              <a:t>, </a:t>
            </a:r>
            <a:r>
              <a:rPr lang="en-US" dirty="0" err="1" smtClean="0"/>
              <a:t>strabism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Boli</a:t>
            </a:r>
            <a:r>
              <a:rPr lang="en-US" dirty="0" smtClean="0"/>
              <a:t> ale </a:t>
            </a:r>
            <a:r>
              <a:rPr lang="en-US" dirty="0" err="1" smtClean="0"/>
              <a:t>urechii</a:t>
            </a:r>
            <a:r>
              <a:rPr lang="en-US" dirty="0" smtClean="0"/>
              <a:t> (</a:t>
            </a:r>
            <a:r>
              <a:rPr lang="en-US" dirty="0" err="1" smtClean="0"/>
              <a:t>Otita</a:t>
            </a:r>
            <a:r>
              <a:rPr lang="en-US" dirty="0" smtClean="0"/>
              <a:t> </a:t>
            </a:r>
            <a:r>
              <a:rPr lang="en-US" dirty="0" err="1" smtClean="0"/>
              <a:t>medie</a:t>
            </a:r>
            <a:r>
              <a:rPr lang="en-US" dirty="0" smtClean="0"/>
              <a:t>, </a:t>
            </a:r>
            <a:r>
              <a:rPr lang="en-US" dirty="0" err="1" smtClean="0"/>
              <a:t>surditate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Apnee</a:t>
            </a:r>
            <a:r>
              <a:rPr lang="en-US" dirty="0" smtClean="0"/>
              <a:t> </a:t>
            </a:r>
            <a:r>
              <a:rPr lang="en-US" dirty="0" err="1" smtClean="0"/>
              <a:t>obstructiva</a:t>
            </a:r>
            <a:endParaRPr lang="en-US" dirty="0" smtClean="0"/>
          </a:p>
          <a:p>
            <a:pPr lvl="1"/>
            <a:r>
              <a:rPr lang="en-US" dirty="0" err="1" smtClean="0"/>
              <a:t>Boli</a:t>
            </a:r>
            <a:r>
              <a:rPr lang="en-US" dirty="0" smtClean="0"/>
              <a:t> ale </a:t>
            </a:r>
            <a:r>
              <a:rPr lang="en-US" dirty="0" err="1" smtClean="0"/>
              <a:t>tiroidei</a:t>
            </a:r>
            <a:endParaRPr lang="en-US" dirty="0" smtClean="0"/>
          </a:p>
          <a:p>
            <a:pPr lvl="1"/>
            <a:r>
              <a:rPr lang="en-US" dirty="0" err="1" smtClean="0"/>
              <a:t>Leucemia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Caracteristici</a:t>
            </a:r>
            <a:r>
              <a:rPr lang="en-US" dirty="0" smtClean="0"/>
              <a:t> </a:t>
            </a:r>
            <a:r>
              <a:rPr lang="en-US" dirty="0" err="1" smtClean="0"/>
              <a:t>clinice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La sugar </a:t>
            </a:r>
            <a:r>
              <a:rPr lang="en-US" b="1" dirty="0" err="1" smtClean="0"/>
              <a:t>si</a:t>
            </a:r>
            <a:r>
              <a:rPr lang="en-US" b="1" dirty="0" smtClean="0"/>
              <a:t> </a:t>
            </a:r>
            <a:r>
              <a:rPr lang="en-US" b="1" dirty="0" err="1" smtClean="0"/>
              <a:t>copilul</a:t>
            </a:r>
            <a:r>
              <a:rPr lang="en-US" b="1" dirty="0" smtClean="0"/>
              <a:t> </a:t>
            </a:r>
            <a:r>
              <a:rPr lang="en-US" b="1" dirty="0" err="1" smtClean="0"/>
              <a:t>mic</a:t>
            </a:r>
            <a:r>
              <a:rPr lang="en-US" b="1" dirty="0" smtClean="0"/>
              <a:t> </a:t>
            </a:r>
            <a:r>
              <a:rPr lang="en-US" dirty="0" smtClean="0"/>
              <a:t>: </a:t>
            </a:r>
            <a:r>
              <a:rPr lang="en-US" dirty="0" err="1" smtClean="0"/>
              <a:t>talia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greutatea</a:t>
            </a:r>
            <a:r>
              <a:rPr lang="en-US" dirty="0" smtClean="0"/>
              <a:t> se </a:t>
            </a:r>
            <a:r>
              <a:rPr lang="en-US" dirty="0" err="1" smtClean="0"/>
              <a:t>afla</a:t>
            </a:r>
            <a:r>
              <a:rPr lang="en-US" dirty="0" smtClean="0"/>
              <a:t> sub media </a:t>
            </a:r>
            <a:r>
              <a:rPr lang="en-US" dirty="0" err="1" smtClean="0"/>
              <a:t>varstei</a:t>
            </a:r>
            <a:r>
              <a:rPr lang="en-US" dirty="0" smtClean="0"/>
              <a:t>, </a:t>
            </a:r>
            <a:r>
              <a:rPr lang="en-US" dirty="0" err="1" smtClean="0"/>
              <a:t>hipotonia</a:t>
            </a:r>
            <a:r>
              <a:rPr lang="en-US" dirty="0" smtClean="0"/>
              <a:t> </a:t>
            </a:r>
            <a:r>
              <a:rPr lang="en-US" dirty="0" err="1" smtClean="0"/>
              <a:t>persista</a:t>
            </a:r>
            <a:r>
              <a:rPr lang="en-US" dirty="0" smtClean="0"/>
              <a:t>  </a:t>
            </a:r>
            <a:r>
              <a:rPr lang="en-US" dirty="0" err="1" smtClean="0"/>
              <a:t>si</a:t>
            </a:r>
            <a:r>
              <a:rPr lang="en-US" dirty="0" smtClean="0"/>
              <a:t> se </a:t>
            </a:r>
            <a:r>
              <a:rPr lang="en-US" dirty="0" err="1" smtClean="0"/>
              <a:t>asociaza</a:t>
            </a:r>
            <a:r>
              <a:rPr lang="en-US" dirty="0" smtClean="0"/>
              <a:t> cu </a:t>
            </a:r>
            <a:r>
              <a:rPr lang="en-US" dirty="0" err="1" smtClean="0"/>
              <a:t>hiperlaxitate</a:t>
            </a:r>
            <a:r>
              <a:rPr lang="en-US" dirty="0" smtClean="0"/>
              <a:t> </a:t>
            </a:r>
            <a:r>
              <a:rPr lang="en-US" dirty="0" err="1" smtClean="0"/>
              <a:t>articulara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hiporeflexie</a:t>
            </a:r>
            <a:r>
              <a:rPr lang="en-US" dirty="0" smtClean="0"/>
              <a:t>.</a:t>
            </a:r>
          </a:p>
          <a:p>
            <a:r>
              <a:rPr lang="en-US" dirty="0" smtClean="0"/>
              <a:t>Devin </a:t>
            </a:r>
            <a:r>
              <a:rPr lang="en-US" dirty="0" err="1" smtClean="0"/>
              <a:t>mai</a:t>
            </a:r>
            <a:r>
              <a:rPr lang="en-US" dirty="0" smtClean="0"/>
              <a:t> </a:t>
            </a:r>
            <a:r>
              <a:rPr lang="en-US" dirty="0" err="1" smtClean="0"/>
              <a:t>evidente</a:t>
            </a:r>
            <a:r>
              <a:rPr lang="en-US" dirty="0" smtClean="0"/>
              <a:t>  </a:t>
            </a:r>
            <a:r>
              <a:rPr lang="en-US" dirty="0" err="1" smtClean="0"/>
              <a:t>elementele</a:t>
            </a:r>
            <a:r>
              <a:rPr lang="en-US" dirty="0" smtClean="0"/>
              <a:t> </a:t>
            </a:r>
            <a:r>
              <a:rPr lang="en-US" dirty="0" err="1" smtClean="0"/>
              <a:t>dismorfice</a:t>
            </a:r>
            <a:r>
              <a:rPr lang="en-US" dirty="0" smtClean="0"/>
              <a:t> </a:t>
            </a:r>
            <a:r>
              <a:rPr lang="en-US" dirty="0" err="1" smtClean="0"/>
              <a:t>cranio-faciale</a:t>
            </a:r>
            <a:r>
              <a:rPr lang="en-US" dirty="0" smtClean="0"/>
              <a:t>: </a:t>
            </a:r>
            <a:r>
              <a:rPr lang="en-US" dirty="0" err="1" smtClean="0"/>
              <a:t>microcefalia</a:t>
            </a:r>
            <a:r>
              <a:rPr lang="en-US" dirty="0" smtClean="0"/>
              <a:t> cu occiput </a:t>
            </a:r>
            <a:r>
              <a:rPr lang="en-US" dirty="0" err="1" smtClean="0"/>
              <a:t>turtit</a:t>
            </a:r>
            <a:r>
              <a:rPr lang="en-US" dirty="0" smtClean="0"/>
              <a:t>, </a:t>
            </a:r>
            <a:r>
              <a:rPr lang="en-US" dirty="0" err="1" smtClean="0"/>
              <a:t>fante</a:t>
            </a:r>
            <a:r>
              <a:rPr lang="en-US" dirty="0" smtClean="0"/>
              <a:t> </a:t>
            </a:r>
            <a:r>
              <a:rPr lang="en-US" dirty="0" err="1" smtClean="0"/>
              <a:t>palpebrale</a:t>
            </a:r>
            <a:r>
              <a:rPr lang="en-US" dirty="0" smtClean="0"/>
              <a:t> </a:t>
            </a:r>
            <a:r>
              <a:rPr lang="en-US" dirty="0" err="1" smtClean="0"/>
              <a:t>mongoloide</a:t>
            </a:r>
            <a:r>
              <a:rPr lang="en-US" dirty="0" smtClean="0"/>
              <a:t>, </a:t>
            </a:r>
            <a:r>
              <a:rPr lang="en-US" dirty="0" err="1" smtClean="0"/>
              <a:t>mai</a:t>
            </a:r>
            <a:r>
              <a:rPr lang="en-US" dirty="0" smtClean="0"/>
              <a:t> ales </a:t>
            </a:r>
            <a:r>
              <a:rPr lang="en-US" dirty="0" err="1" smtClean="0"/>
              <a:t>cand</a:t>
            </a:r>
            <a:r>
              <a:rPr lang="en-US" dirty="0" smtClean="0"/>
              <a:t> </a:t>
            </a:r>
            <a:r>
              <a:rPr lang="en-US" dirty="0" err="1" smtClean="0"/>
              <a:t>sugarul</a:t>
            </a:r>
            <a:r>
              <a:rPr lang="en-US" dirty="0" smtClean="0"/>
              <a:t> </a:t>
            </a:r>
            <a:r>
              <a:rPr lang="en-US" dirty="0" err="1" smtClean="0"/>
              <a:t>plange</a:t>
            </a:r>
            <a:r>
              <a:rPr lang="en-US" dirty="0" smtClean="0"/>
              <a:t>, </a:t>
            </a:r>
            <a:r>
              <a:rPr lang="en-US" dirty="0" err="1" smtClean="0"/>
              <a:t>irisul</a:t>
            </a:r>
            <a:r>
              <a:rPr lang="en-US" dirty="0" smtClean="0"/>
              <a:t> </a:t>
            </a:r>
            <a:r>
              <a:rPr lang="en-US" dirty="0" err="1" smtClean="0"/>
              <a:t>pestrit</a:t>
            </a:r>
            <a:r>
              <a:rPr lang="en-US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pete</a:t>
            </a:r>
            <a:r>
              <a:rPr lang="en-US" dirty="0" smtClean="0"/>
              <a:t> </a:t>
            </a:r>
            <a:r>
              <a:rPr lang="en-US" dirty="0" err="1" smtClean="0"/>
              <a:t>Brushfield</a:t>
            </a:r>
            <a:r>
              <a:rPr lang="en-US" dirty="0" smtClean="0"/>
              <a:t>, de </a:t>
            </a:r>
            <a:r>
              <a:rPr lang="en-US" dirty="0" err="1" smtClean="0"/>
              <a:t>culoare</a:t>
            </a:r>
            <a:r>
              <a:rPr lang="en-US" dirty="0" smtClean="0"/>
              <a:t> </a:t>
            </a:r>
            <a:r>
              <a:rPr lang="en-US" dirty="0" err="1" smtClean="0"/>
              <a:t>maronie</a:t>
            </a:r>
            <a:r>
              <a:rPr lang="en-US" dirty="0" smtClean="0"/>
              <a:t>), </a:t>
            </a:r>
            <a:r>
              <a:rPr lang="en-US" dirty="0" err="1" smtClean="0"/>
              <a:t>limba</a:t>
            </a:r>
            <a:r>
              <a:rPr lang="en-US" dirty="0" smtClean="0"/>
              <a:t> </a:t>
            </a:r>
            <a:r>
              <a:rPr lang="en-US" dirty="0" err="1" smtClean="0"/>
              <a:t>protruzionata</a:t>
            </a:r>
            <a:r>
              <a:rPr lang="en-US" dirty="0" smtClean="0"/>
              <a:t> </a:t>
            </a:r>
            <a:r>
              <a:rPr lang="en-US" dirty="0" err="1" smtClean="0"/>
              <a:t>mai</a:t>
            </a:r>
            <a:r>
              <a:rPr lang="en-US" dirty="0" smtClean="0"/>
              <a:t> </a:t>
            </a:r>
            <a:r>
              <a:rPr lang="en-US" dirty="0" err="1" smtClean="0"/>
              <a:t>tarziu</a:t>
            </a:r>
            <a:r>
              <a:rPr lang="en-US" dirty="0" smtClean="0"/>
              <a:t> </a:t>
            </a:r>
            <a:r>
              <a:rPr lang="en-US" dirty="0" err="1" smtClean="0"/>
              <a:t>plicaturata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Pliu</a:t>
            </a:r>
            <a:r>
              <a:rPr lang="en-US" dirty="0" smtClean="0"/>
              <a:t> simian, </a:t>
            </a:r>
            <a:r>
              <a:rPr lang="en-US" dirty="0" err="1" smtClean="0"/>
              <a:t>spatiul</a:t>
            </a:r>
            <a:r>
              <a:rPr lang="en-US" dirty="0" smtClean="0"/>
              <a:t> </a:t>
            </a:r>
            <a:r>
              <a:rPr lang="en-US" dirty="0" err="1" smtClean="0"/>
              <a:t>interdigital</a:t>
            </a:r>
            <a:r>
              <a:rPr lang="en-US" dirty="0"/>
              <a:t> </a:t>
            </a:r>
            <a:r>
              <a:rPr lang="en-US" dirty="0" smtClean="0"/>
              <a:t>I </a:t>
            </a:r>
            <a:r>
              <a:rPr lang="en-US" dirty="0" smtClean="0"/>
              <a:t>la </a:t>
            </a:r>
            <a:r>
              <a:rPr lang="en-US" dirty="0" err="1" smtClean="0"/>
              <a:t>picior</a:t>
            </a:r>
            <a:r>
              <a:rPr lang="en-US" dirty="0" smtClean="0"/>
              <a:t>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err="1" smtClean="0"/>
              <a:t>marit</a:t>
            </a:r>
            <a:r>
              <a:rPr lang="en-US" dirty="0" smtClean="0"/>
              <a:t> ( sandal gap).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 rot="10800000" flipV="1">
            <a:off x="395536" y="260648"/>
            <a:ext cx="8384680" cy="936103"/>
          </a:xfrm>
        </p:spPr>
        <p:txBody>
          <a:bodyPr>
            <a:normAutofit/>
          </a:bodyPr>
          <a:lstStyle/>
          <a:p>
            <a:r>
              <a:rPr lang="en-US" dirty="0" err="1" smtClean="0"/>
              <a:t>Caracteristici</a:t>
            </a:r>
            <a:r>
              <a:rPr lang="en-US" dirty="0" smtClean="0"/>
              <a:t> </a:t>
            </a:r>
            <a:r>
              <a:rPr lang="en-US" dirty="0" err="1" smtClean="0"/>
              <a:t>clinice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3528" y="1268760"/>
            <a:ext cx="8363272" cy="5112568"/>
          </a:xfrm>
        </p:spPr>
        <p:txBody>
          <a:bodyPr>
            <a:normAutofit/>
          </a:bodyPr>
          <a:lstStyle/>
          <a:p>
            <a:r>
              <a:rPr lang="en-US" b="1" dirty="0" smtClean="0"/>
              <a:t>In al 2lea an de </a:t>
            </a:r>
            <a:r>
              <a:rPr lang="en-US" b="1" dirty="0" err="1" smtClean="0"/>
              <a:t>viata</a:t>
            </a:r>
            <a:r>
              <a:rPr lang="en-US" b="1" dirty="0" smtClean="0"/>
              <a:t> </a:t>
            </a:r>
            <a:r>
              <a:rPr lang="en-US" dirty="0" err="1" smtClean="0"/>
              <a:t>devine</a:t>
            </a:r>
            <a:r>
              <a:rPr lang="en-US" dirty="0" smtClean="0"/>
              <a:t> </a:t>
            </a:r>
            <a:r>
              <a:rPr lang="en-US" dirty="0" err="1" smtClean="0"/>
              <a:t>evidenta</a:t>
            </a:r>
            <a:r>
              <a:rPr lang="en-US" dirty="0" smtClean="0"/>
              <a:t> </a:t>
            </a:r>
            <a:r>
              <a:rPr lang="en-US" dirty="0" err="1" smtClean="0"/>
              <a:t>intarzierea</a:t>
            </a:r>
            <a:r>
              <a:rPr lang="en-US" dirty="0" smtClean="0"/>
              <a:t> in </a:t>
            </a:r>
            <a:r>
              <a:rPr lang="en-US" dirty="0" err="1" smtClean="0"/>
              <a:t>dezvoltarea</a:t>
            </a:r>
            <a:r>
              <a:rPr lang="en-US" dirty="0" smtClean="0"/>
              <a:t> </a:t>
            </a:r>
            <a:r>
              <a:rPr lang="en-US" dirty="0" err="1" smtClean="0"/>
              <a:t>psihomotorie</a:t>
            </a:r>
            <a:r>
              <a:rPr lang="en-US" dirty="0" smtClean="0"/>
              <a:t>: </a:t>
            </a:r>
            <a:r>
              <a:rPr lang="en-US" dirty="0" err="1" smtClean="0"/>
              <a:t>toate</a:t>
            </a:r>
            <a:r>
              <a:rPr lang="en-US" dirty="0" smtClean="0"/>
              <a:t> </a:t>
            </a:r>
            <a:r>
              <a:rPr lang="en-US" dirty="0" err="1" smtClean="0"/>
              <a:t>achizitiile</a:t>
            </a:r>
            <a:r>
              <a:rPr lang="en-US" dirty="0" smtClean="0"/>
              <a:t> </a:t>
            </a:r>
            <a:r>
              <a:rPr lang="en-US" dirty="0" err="1" smtClean="0"/>
              <a:t>copilariei</a:t>
            </a:r>
            <a:r>
              <a:rPr lang="en-US" dirty="0" smtClean="0"/>
              <a:t> se </a:t>
            </a:r>
            <a:r>
              <a:rPr lang="en-US" dirty="0" err="1" smtClean="0"/>
              <a:t>fac</a:t>
            </a:r>
            <a:r>
              <a:rPr lang="en-US" dirty="0" smtClean="0"/>
              <a:t> cu 2-3 </a:t>
            </a:r>
            <a:r>
              <a:rPr lang="en-US" dirty="0" err="1" smtClean="0"/>
              <a:t>ani</a:t>
            </a:r>
            <a:r>
              <a:rPr lang="en-US" dirty="0" smtClean="0"/>
              <a:t> </a:t>
            </a:r>
            <a:r>
              <a:rPr lang="en-US" dirty="0" err="1" smtClean="0"/>
              <a:t>mai</a:t>
            </a:r>
            <a:r>
              <a:rPr lang="en-US" dirty="0" smtClean="0"/>
              <a:t> </a:t>
            </a:r>
            <a:r>
              <a:rPr lang="en-US" dirty="0" err="1" smtClean="0"/>
              <a:t>tarziu</a:t>
            </a:r>
            <a:r>
              <a:rPr lang="en-US" dirty="0" smtClean="0"/>
              <a:t> </a:t>
            </a:r>
            <a:r>
              <a:rPr lang="en-US" dirty="0" err="1" smtClean="0"/>
              <a:t>decat</a:t>
            </a:r>
            <a:r>
              <a:rPr lang="en-US" dirty="0" smtClean="0"/>
              <a:t> la </a:t>
            </a:r>
            <a:r>
              <a:rPr lang="en-US" dirty="0" err="1" smtClean="0"/>
              <a:t>copilul</a:t>
            </a:r>
            <a:r>
              <a:rPr lang="en-US" dirty="0" smtClean="0"/>
              <a:t> </a:t>
            </a:r>
            <a:r>
              <a:rPr lang="en-US" dirty="0" err="1" smtClean="0"/>
              <a:t>sanatos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Copiii</a:t>
            </a:r>
            <a:r>
              <a:rPr lang="en-US" dirty="0" smtClean="0"/>
              <a:t> </a:t>
            </a:r>
            <a:r>
              <a:rPr lang="en-US" dirty="0" err="1" smtClean="0"/>
              <a:t>sunt</a:t>
            </a:r>
            <a:r>
              <a:rPr lang="en-US" dirty="0" smtClean="0"/>
              <a:t> </a:t>
            </a:r>
            <a:r>
              <a:rPr lang="en-US" dirty="0" err="1" smtClean="0"/>
              <a:t>linistiti</a:t>
            </a:r>
            <a:r>
              <a:rPr lang="en-US" dirty="0" smtClean="0"/>
              <a:t>, </a:t>
            </a:r>
            <a:r>
              <a:rPr lang="en-US" dirty="0" err="1" smtClean="0"/>
              <a:t>ascultatori</a:t>
            </a:r>
            <a:r>
              <a:rPr lang="en-US" dirty="0" smtClean="0"/>
              <a:t>, au o </a:t>
            </a:r>
            <a:r>
              <a:rPr lang="en-US" dirty="0" err="1" smtClean="0"/>
              <a:t>personalitate</a:t>
            </a:r>
            <a:r>
              <a:rPr lang="en-US" dirty="0" smtClean="0"/>
              <a:t> </a:t>
            </a:r>
            <a:r>
              <a:rPr lang="en-US" dirty="0" err="1" smtClean="0"/>
              <a:t>atragatoare</a:t>
            </a:r>
            <a:r>
              <a:rPr lang="en-US" dirty="0" smtClean="0"/>
              <a:t>, </a:t>
            </a:r>
            <a:r>
              <a:rPr lang="en-US" dirty="0" err="1" smtClean="0"/>
              <a:t>iubesc</a:t>
            </a:r>
            <a:r>
              <a:rPr lang="en-US" dirty="0" smtClean="0"/>
              <a:t>  </a:t>
            </a:r>
            <a:r>
              <a:rPr lang="en-US" dirty="0" err="1" smtClean="0"/>
              <a:t>anturajul</a:t>
            </a:r>
            <a:r>
              <a:rPr lang="en-US" dirty="0" smtClean="0"/>
              <a:t>, </a:t>
            </a:r>
            <a:r>
              <a:rPr lang="en-US" dirty="0" err="1" smtClean="0"/>
              <a:t>muzica</a:t>
            </a:r>
            <a:r>
              <a:rPr lang="en-US" dirty="0" smtClean="0"/>
              <a:t>, </a:t>
            </a:r>
            <a:r>
              <a:rPr lang="en-US" dirty="0" err="1" smtClean="0"/>
              <a:t>veselia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Intotdeauna</a:t>
            </a:r>
            <a:r>
              <a:rPr lang="en-US" dirty="0" smtClean="0"/>
              <a:t> </a:t>
            </a:r>
            <a:r>
              <a:rPr lang="en-US" dirty="0" err="1" smtClean="0"/>
              <a:t>exista</a:t>
            </a:r>
            <a:r>
              <a:rPr lang="en-US" dirty="0" smtClean="0"/>
              <a:t> un grad de retard mental care  </a:t>
            </a:r>
            <a:r>
              <a:rPr lang="en-US" dirty="0" err="1" smtClean="0"/>
              <a:t>variaza</a:t>
            </a:r>
            <a:r>
              <a:rPr lang="en-US" dirty="0" smtClean="0"/>
              <a:t> de la </a:t>
            </a:r>
            <a:r>
              <a:rPr lang="en-US" dirty="0" err="1" smtClean="0"/>
              <a:t>moderat</a:t>
            </a:r>
            <a:r>
              <a:rPr lang="en-US" dirty="0" smtClean="0"/>
              <a:t> la sever (QI </a:t>
            </a:r>
            <a:r>
              <a:rPr lang="en-US" dirty="0" err="1" smtClean="0"/>
              <a:t>intre</a:t>
            </a:r>
            <a:r>
              <a:rPr lang="en-US" dirty="0" smtClean="0"/>
              <a:t> 20-85)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err="1" smtClean="0"/>
              <a:t>asociat</a:t>
            </a:r>
            <a:r>
              <a:rPr lang="en-US" dirty="0" smtClean="0"/>
              <a:t> cu </a:t>
            </a:r>
            <a:r>
              <a:rPr lang="en-US" dirty="0" err="1" smtClean="0"/>
              <a:t>tulburari</a:t>
            </a:r>
            <a:r>
              <a:rPr lang="en-US" dirty="0" smtClean="0"/>
              <a:t> de </a:t>
            </a:r>
            <a:r>
              <a:rPr lang="en-US" dirty="0" err="1" smtClean="0"/>
              <a:t>limbaj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Caracteristici</a:t>
            </a:r>
            <a:r>
              <a:rPr lang="en-US" dirty="0" smtClean="0"/>
              <a:t> </a:t>
            </a:r>
            <a:r>
              <a:rPr lang="en-US" dirty="0" err="1" smtClean="0"/>
              <a:t>clinice</a:t>
            </a:r>
            <a:endParaRPr lang="en-US" dirty="0"/>
          </a:p>
        </p:txBody>
      </p:sp>
      <p:pic>
        <p:nvPicPr>
          <p:cNvPr id="4" name="Content Placeholder 3" descr="Mana_simiana_(s_Down,_alcoolism_fetal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24326" y="1844824"/>
            <a:ext cx="5411970" cy="4032448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857250"/>
          </a:xfrm>
        </p:spPr>
        <p:txBody>
          <a:bodyPr/>
          <a:lstStyle/>
          <a:p>
            <a:r>
              <a:rPr lang="en-US" dirty="0" err="1" smtClean="0"/>
              <a:t>Caracteristici</a:t>
            </a:r>
            <a:r>
              <a:rPr lang="en-US" dirty="0" smtClean="0"/>
              <a:t> </a:t>
            </a:r>
            <a:r>
              <a:rPr lang="en-US" dirty="0" err="1" smtClean="0"/>
              <a:t>clinice</a:t>
            </a:r>
            <a:endParaRPr lang="en-US" dirty="0"/>
          </a:p>
        </p:txBody>
      </p:sp>
      <p:pic>
        <p:nvPicPr>
          <p:cNvPr id="4" name="Content Placeholder 3" descr="downsyndromeeffect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80956" y="1124744"/>
            <a:ext cx="3691244" cy="5373216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 rot="10800000" flipV="1">
            <a:off x="395536" y="548680"/>
            <a:ext cx="8384680" cy="936103"/>
          </a:xfrm>
        </p:spPr>
        <p:txBody>
          <a:bodyPr>
            <a:normAutofit/>
          </a:bodyPr>
          <a:lstStyle/>
          <a:p>
            <a:r>
              <a:rPr lang="en-US" dirty="0" err="1" smtClean="0"/>
              <a:t>Caracteristici</a:t>
            </a:r>
            <a:r>
              <a:rPr lang="en-US" dirty="0" smtClean="0"/>
              <a:t> </a:t>
            </a:r>
            <a:r>
              <a:rPr lang="en-US" dirty="0" err="1" smtClean="0"/>
              <a:t>clinice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3528" y="2060848"/>
            <a:ext cx="8363272" cy="4320480"/>
          </a:xfrm>
        </p:spPr>
        <p:txBody>
          <a:bodyPr>
            <a:normAutofit/>
          </a:bodyPr>
          <a:lstStyle/>
          <a:p>
            <a:r>
              <a:rPr lang="en-US" b="1" dirty="0" smtClean="0"/>
              <a:t>La </a:t>
            </a:r>
            <a:r>
              <a:rPr lang="en-US" b="1" dirty="0" err="1" smtClean="0"/>
              <a:t>adolescenti</a:t>
            </a:r>
            <a:r>
              <a:rPr lang="en-US" b="1" dirty="0" smtClean="0"/>
              <a:t> </a:t>
            </a:r>
            <a:r>
              <a:rPr lang="en-US" b="1" dirty="0" err="1" smtClean="0"/>
              <a:t>si</a:t>
            </a:r>
            <a:r>
              <a:rPr lang="en-US" b="1" dirty="0" smtClean="0"/>
              <a:t> </a:t>
            </a:r>
            <a:r>
              <a:rPr lang="en-US" b="1" dirty="0" err="1" smtClean="0"/>
              <a:t>adulti</a:t>
            </a:r>
            <a:r>
              <a:rPr lang="en-US" b="1" dirty="0" smtClean="0"/>
              <a:t> </a:t>
            </a:r>
            <a:r>
              <a:rPr lang="en-US" dirty="0" err="1" smtClean="0"/>
              <a:t>deseori</a:t>
            </a:r>
            <a:r>
              <a:rPr lang="en-US" dirty="0" smtClean="0"/>
              <a:t> e </a:t>
            </a:r>
            <a:r>
              <a:rPr lang="en-US" dirty="0" err="1" smtClean="0"/>
              <a:t>prezenta</a:t>
            </a:r>
            <a:r>
              <a:rPr lang="en-US" dirty="0" smtClean="0"/>
              <a:t> </a:t>
            </a:r>
            <a:r>
              <a:rPr lang="en-US" dirty="0" err="1" smtClean="0"/>
              <a:t>obezitatea</a:t>
            </a:r>
            <a:r>
              <a:rPr lang="en-US" dirty="0" smtClean="0"/>
              <a:t> </a:t>
            </a:r>
            <a:r>
              <a:rPr lang="en-US" dirty="0" err="1" smtClean="0"/>
              <a:t>iar</a:t>
            </a:r>
            <a:r>
              <a:rPr lang="en-US" dirty="0" smtClean="0"/>
              <a:t> </a:t>
            </a:r>
            <a:r>
              <a:rPr lang="en-US" dirty="0" err="1" smtClean="0"/>
              <a:t>dezvoltarea</a:t>
            </a:r>
            <a:r>
              <a:rPr lang="en-US" dirty="0" smtClean="0"/>
              <a:t> </a:t>
            </a:r>
            <a:r>
              <a:rPr lang="en-US" dirty="0" err="1" smtClean="0"/>
              <a:t>pubertara</a:t>
            </a:r>
            <a:r>
              <a:rPr lang="en-US" dirty="0" smtClean="0"/>
              <a:t>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err="1" smtClean="0"/>
              <a:t>intarziata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incompleta</a:t>
            </a:r>
            <a:r>
              <a:rPr lang="en-US" dirty="0" smtClean="0"/>
              <a:t>. </a:t>
            </a:r>
            <a:endParaRPr lang="en-US" dirty="0" smtClean="0"/>
          </a:p>
          <a:p>
            <a:endParaRPr lang="en-US" dirty="0" smtClean="0"/>
          </a:p>
          <a:p>
            <a:r>
              <a:rPr lang="en-US" b="1" dirty="0" err="1" smtClean="0"/>
              <a:t>Barbatii</a:t>
            </a:r>
            <a:r>
              <a:rPr lang="en-US" dirty="0" smtClean="0"/>
              <a:t> </a:t>
            </a:r>
            <a:r>
              <a:rPr lang="en-US" dirty="0" err="1" smtClean="0"/>
              <a:t>sunt</a:t>
            </a:r>
            <a:r>
              <a:rPr lang="en-US" dirty="0" smtClean="0"/>
              <a:t> </a:t>
            </a:r>
            <a:r>
              <a:rPr lang="en-US" dirty="0" err="1" smtClean="0"/>
              <a:t>sterili</a:t>
            </a:r>
            <a:r>
              <a:rPr lang="en-US" dirty="0" smtClean="0"/>
              <a:t> </a:t>
            </a:r>
            <a:r>
              <a:rPr lang="en-US" dirty="0" err="1" smtClean="0"/>
              <a:t>iar</a:t>
            </a:r>
            <a:r>
              <a:rPr lang="en-US" dirty="0" smtClean="0"/>
              <a:t> </a:t>
            </a:r>
            <a:r>
              <a:rPr lang="en-US" b="1" dirty="0" err="1" smtClean="0"/>
              <a:t>femeile</a:t>
            </a:r>
            <a:r>
              <a:rPr lang="en-US" dirty="0" smtClean="0"/>
              <a:t> </a:t>
            </a:r>
            <a:r>
              <a:rPr lang="en-US" dirty="0" err="1" smtClean="0"/>
              <a:t>prezinta</a:t>
            </a:r>
            <a:r>
              <a:rPr lang="en-US" dirty="0" smtClean="0"/>
              <a:t> o </a:t>
            </a:r>
            <a:r>
              <a:rPr lang="en-US" dirty="0" err="1" smtClean="0"/>
              <a:t>fertilitate</a:t>
            </a:r>
            <a:r>
              <a:rPr lang="en-US" dirty="0" smtClean="0"/>
              <a:t> </a:t>
            </a:r>
            <a:r>
              <a:rPr lang="en-US" dirty="0" err="1" smtClean="0"/>
              <a:t>redusa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818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224136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b="1" dirty="0"/>
              <a:t>Diagnostic  </a:t>
            </a:r>
            <a:r>
              <a:rPr lang="en-US" b="1" dirty="0" err="1"/>
              <a:t>diferential</a:t>
            </a:r>
            <a:r>
              <a:rPr lang="en-US" b="1" dirty="0"/>
              <a:t>: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916832"/>
            <a:ext cx="8147248" cy="4179168"/>
          </a:xfrm>
        </p:spPr>
        <p:txBody>
          <a:bodyPr/>
          <a:lstStyle/>
          <a:p>
            <a:r>
              <a:rPr lang="en-US" dirty="0" err="1" smtClean="0"/>
              <a:t>Sindromul</a:t>
            </a:r>
            <a:r>
              <a:rPr lang="en-US" dirty="0" smtClean="0"/>
              <a:t> </a:t>
            </a:r>
            <a:r>
              <a:rPr lang="en-US" dirty="0" smtClean="0"/>
              <a:t>Beckwith –</a:t>
            </a:r>
            <a:r>
              <a:rPr lang="en-US" dirty="0" err="1" smtClean="0"/>
              <a:t>Wiedeman</a:t>
            </a:r>
            <a:r>
              <a:rPr lang="en-US" dirty="0" smtClean="0"/>
              <a:t>: </a:t>
            </a:r>
            <a:r>
              <a:rPr lang="en-US" dirty="0" err="1" smtClean="0"/>
              <a:t>macroglosia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microstomia</a:t>
            </a:r>
            <a:endParaRPr lang="en-US" dirty="0" smtClean="0"/>
          </a:p>
          <a:p>
            <a:r>
              <a:rPr lang="en-US" dirty="0" err="1" smtClean="0"/>
              <a:t>Sindromul</a:t>
            </a:r>
            <a:r>
              <a:rPr lang="en-US" dirty="0" smtClean="0"/>
              <a:t> Smith-</a:t>
            </a:r>
            <a:r>
              <a:rPr lang="en-US" dirty="0" err="1" smtClean="0"/>
              <a:t>Magenis</a:t>
            </a:r>
            <a:r>
              <a:rPr lang="en-US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dismorfism</a:t>
            </a:r>
            <a:r>
              <a:rPr lang="en-US" dirty="0" smtClean="0"/>
              <a:t> </a:t>
            </a:r>
            <a:r>
              <a:rPr lang="en-US" dirty="0" err="1" smtClean="0"/>
              <a:t>cranio</a:t>
            </a:r>
            <a:r>
              <a:rPr lang="en-US" dirty="0" smtClean="0"/>
              <a:t>-facial)</a:t>
            </a:r>
          </a:p>
          <a:p>
            <a:r>
              <a:rPr lang="en-US" dirty="0" err="1" smtClean="0"/>
              <a:t>Sindromul</a:t>
            </a:r>
            <a:r>
              <a:rPr lang="en-US" dirty="0" smtClean="0"/>
              <a:t> </a:t>
            </a:r>
            <a:r>
              <a:rPr lang="en-US" dirty="0" err="1" smtClean="0"/>
              <a:t>Zellweger</a:t>
            </a:r>
            <a:r>
              <a:rPr lang="en-US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dismorfism</a:t>
            </a:r>
            <a:r>
              <a:rPr lang="en-US" dirty="0" smtClean="0"/>
              <a:t> </a:t>
            </a:r>
            <a:r>
              <a:rPr lang="en-US" dirty="0" err="1" smtClean="0"/>
              <a:t>cranio</a:t>
            </a:r>
            <a:r>
              <a:rPr lang="en-US" dirty="0" smtClean="0"/>
              <a:t>-facial)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91264" cy="972344"/>
          </a:xfrm>
        </p:spPr>
        <p:txBody>
          <a:bodyPr/>
          <a:lstStyle/>
          <a:p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Evolutie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prognostic: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1772816"/>
            <a:ext cx="8291264" cy="3168352"/>
          </a:xfrm>
        </p:spPr>
        <p:txBody>
          <a:bodyPr>
            <a:noAutofit/>
          </a:bodyPr>
          <a:lstStyle/>
          <a:p>
            <a:r>
              <a:rPr lang="en-US" sz="2400" dirty="0" smtClean="0"/>
              <a:t>Inca din </a:t>
            </a:r>
            <a:r>
              <a:rPr lang="en-US" sz="2400" dirty="0" err="1" smtClean="0"/>
              <a:t>primii</a:t>
            </a:r>
            <a:r>
              <a:rPr lang="en-US" sz="2400" dirty="0" smtClean="0"/>
              <a:t> </a:t>
            </a:r>
            <a:r>
              <a:rPr lang="en-US" sz="2400" dirty="0" err="1" smtClean="0"/>
              <a:t>ani</a:t>
            </a:r>
            <a:r>
              <a:rPr lang="en-US" sz="2400" dirty="0" smtClean="0"/>
              <a:t> de </a:t>
            </a:r>
            <a:r>
              <a:rPr lang="en-US" sz="2400" dirty="0" err="1" smtClean="0"/>
              <a:t>viata</a:t>
            </a:r>
            <a:r>
              <a:rPr lang="en-US" sz="2400" dirty="0" smtClean="0"/>
              <a:t> </a:t>
            </a:r>
            <a:r>
              <a:rPr lang="en-US" sz="2400" dirty="0" err="1" smtClean="0"/>
              <a:t>pacientii</a:t>
            </a:r>
            <a:r>
              <a:rPr lang="en-US" sz="2400" dirty="0" smtClean="0"/>
              <a:t> cu </a:t>
            </a:r>
            <a:r>
              <a:rPr lang="en-US" sz="2400" dirty="0" err="1" smtClean="0"/>
              <a:t>sindrom</a:t>
            </a:r>
            <a:r>
              <a:rPr lang="en-US" sz="2400" dirty="0" smtClean="0"/>
              <a:t> Down se </a:t>
            </a:r>
            <a:r>
              <a:rPr lang="en-US" sz="2400" dirty="0" err="1" smtClean="0"/>
              <a:t>confrunta</a:t>
            </a:r>
            <a:r>
              <a:rPr lang="en-US" sz="2400" dirty="0" smtClean="0"/>
              <a:t> cu multiple </a:t>
            </a:r>
            <a:r>
              <a:rPr lang="en-US" sz="2400" dirty="0" err="1" smtClean="0"/>
              <a:t>probleme</a:t>
            </a:r>
            <a:r>
              <a:rPr lang="en-US" sz="2400" dirty="0" smtClean="0"/>
              <a:t> </a:t>
            </a:r>
            <a:r>
              <a:rPr lang="en-US" sz="2400" dirty="0" err="1" smtClean="0"/>
              <a:t>medicale</a:t>
            </a:r>
            <a:r>
              <a:rPr lang="en-US" sz="2400" dirty="0" smtClean="0"/>
              <a:t>:  </a:t>
            </a:r>
            <a:r>
              <a:rPr lang="en-US" sz="2400" dirty="0" err="1" smtClean="0"/>
              <a:t>cele</a:t>
            </a:r>
            <a:r>
              <a:rPr lang="en-US" sz="2400" dirty="0" smtClean="0"/>
              <a:t> </a:t>
            </a:r>
            <a:r>
              <a:rPr lang="en-US" sz="2400" dirty="0" err="1" smtClean="0"/>
              <a:t>mai</a:t>
            </a:r>
            <a:r>
              <a:rPr lang="en-US" sz="2400" dirty="0" smtClean="0"/>
              <a:t> </a:t>
            </a:r>
            <a:r>
              <a:rPr lang="en-US" sz="2400" dirty="0" err="1" smtClean="0"/>
              <a:t>importante</a:t>
            </a:r>
            <a:r>
              <a:rPr lang="en-US" sz="2400" dirty="0" smtClean="0"/>
              <a:t> </a:t>
            </a:r>
            <a:r>
              <a:rPr lang="en-US" sz="2400" dirty="0" err="1" smtClean="0"/>
              <a:t>sunt</a:t>
            </a:r>
            <a:r>
              <a:rPr lang="en-US" sz="2400" dirty="0" smtClean="0"/>
              <a:t> </a:t>
            </a:r>
            <a:r>
              <a:rPr lang="en-US" sz="2400" dirty="0" err="1" smtClean="0"/>
              <a:t>defectele</a:t>
            </a:r>
            <a:r>
              <a:rPr lang="en-US" sz="2400" dirty="0" smtClean="0"/>
              <a:t>  </a:t>
            </a:r>
            <a:r>
              <a:rPr lang="en-US" sz="2400" dirty="0" err="1" smtClean="0"/>
              <a:t>cardiace</a:t>
            </a:r>
            <a:r>
              <a:rPr lang="en-US" sz="2400" dirty="0" smtClean="0"/>
              <a:t> </a:t>
            </a:r>
            <a:r>
              <a:rPr lang="en-US" sz="2400" dirty="0" err="1" smtClean="0"/>
              <a:t>si</a:t>
            </a:r>
            <a:r>
              <a:rPr lang="en-US" sz="2400" dirty="0" smtClean="0"/>
              <a:t> digestive; </a:t>
            </a:r>
            <a:r>
              <a:rPr lang="en-US" sz="2400" dirty="0" err="1" smtClean="0"/>
              <a:t>infectiile</a:t>
            </a:r>
            <a:r>
              <a:rPr lang="en-US" sz="2400" dirty="0" smtClean="0"/>
              <a:t> </a:t>
            </a:r>
            <a:r>
              <a:rPr lang="en-US" sz="2400" dirty="0" err="1" smtClean="0"/>
              <a:t>respiratorii</a:t>
            </a:r>
            <a:r>
              <a:rPr lang="en-US" sz="2400" dirty="0" smtClean="0"/>
              <a:t> </a:t>
            </a:r>
            <a:r>
              <a:rPr lang="en-US" sz="2400" dirty="0" err="1" smtClean="0"/>
              <a:t>sunt</a:t>
            </a:r>
            <a:r>
              <a:rPr lang="en-US" sz="2400" dirty="0" smtClean="0"/>
              <a:t> </a:t>
            </a:r>
            <a:r>
              <a:rPr lang="en-US" sz="2400" dirty="0" err="1" smtClean="0"/>
              <a:t>frecvente</a:t>
            </a:r>
            <a:r>
              <a:rPr lang="en-US" sz="2400" dirty="0" smtClean="0"/>
              <a:t> - </a:t>
            </a:r>
            <a:r>
              <a:rPr lang="en-US" sz="2400" dirty="0" err="1" smtClean="0"/>
              <a:t>imunodeficienta</a:t>
            </a:r>
            <a:r>
              <a:rPr lang="en-US" sz="2400" dirty="0" smtClean="0"/>
              <a:t> </a:t>
            </a:r>
            <a:r>
              <a:rPr lang="en-US" sz="2400" dirty="0" err="1" smtClean="0"/>
              <a:t>nespecifica</a:t>
            </a:r>
            <a:r>
              <a:rPr lang="en-US" sz="2400" dirty="0" smtClean="0"/>
              <a:t> </a:t>
            </a:r>
            <a:r>
              <a:rPr lang="en-US" sz="2400" dirty="0" err="1" smtClean="0"/>
              <a:t>iar</a:t>
            </a:r>
            <a:r>
              <a:rPr lang="en-US" sz="2400" dirty="0" smtClean="0"/>
              <a:t> </a:t>
            </a:r>
            <a:r>
              <a:rPr lang="en-US" sz="2400" dirty="0" err="1" smtClean="0"/>
              <a:t>rsicul</a:t>
            </a:r>
            <a:r>
              <a:rPr lang="en-US" sz="2400" dirty="0" smtClean="0"/>
              <a:t> de a </a:t>
            </a:r>
            <a:r>
              <a:rPr lang="en-US" sz="2400" dirty="0" err="1" smtClean="0"/>
              <a:t>dezvolta</a:t>
            </a:r>
            <a:r>
              <a:rPr lang="en-US" sz="2400" dirty="0" smtClean="0"/>
              <a:t> </a:t>
            </a:r>
            <a:r>
              <a:rPr lang="en-US" sz="2400" dirty="0" err="1" smtClean="0"/>
              <a:t>leucemie</a:t>
            </a:r>
            <a:r>
              <a:rPr lang="en-US" sz="2400" dirty="0" smtClean="0"/>
              <a:t> </a:t>
            </a:r>
            <a:r>
              <a:rPr lang="en-US" sz="2400" dirty="0" err="1" smtClean="0"/>
              <a:t>acuta</a:t>
            </a:r>
            <a:r>
              <a:rPr lang="en-US" sz="2400" dirty="0" smtClean="0"/>
              <a:t> </a:t>
            </a:r>
            <a:r>
              <a:rPr lang="en-US" sz="2400" dirty="0" err="1" smtClean="0"/>
              <a:t>secundara</a:t>
            </a:r>
            <a:r>
              <a:rPr lang="en-US" sz="2400" dirty="0" smtClean="0"/>
              <a:t> </a:t>
            </a:r>
            <a:r>
              <a:rPr lang="en-US" sz="2400" dirty="0" err="1" smtClean="0"/>
              <a:t>unui</a:t>
            </a:r>
            <a:r>
              <a:rPr lang="en-US" sz="2400" dirty="0" smtClean="0"/>
              <a:t> </a:t>
            </a:r>
            <a:r>
              <a:rPr lang="en-US" sz="2400" dirty="0" err="1" smtClean="0"/>
              <a:t>sindrom</a:t>
            </a:r>
            <a:r>
              <a:rPr lang="en-US" sz="2400" dirty="0" smtClean="0"/>
              <a:t> </a:t>
            </a:r>
            <a:r>
              <a:rPr lang="en-US" sz="2400" dirty="0" err="1" smtClean="0"/>
              <a:t>mieloproliferativ</a:t>
            </a:r>
            <a:r>
              <a:rPr lang="en-US" sz="2400" dirty="0" smtClean="0"/>
              <a:t> </a:t>
            </a:r>
            <a:r>
              <a:rPr lang="en-US" sz="2400" dirty="0" err="1" smtClean="0"/>
              <a:t>tranzitoriu</a:t>
            </a:r>
            <a:r>
              <a:rPr lang="en-US" sz="2400" dirty="0" smtClean="0"/>
              <a:t> </a:t>
            </a:r>
            <a:r>
              <a:rPr lang="en-US" sz="2400" dirty="0" err="1" smtClean="0"/>
              <a:t>este</a:t>
            </a:r>
            <a:r>
              <a:rPr lang="en-US" sz="2400" dirty="0" smtClean="0"/>
              <a:t> de 15-20 </a:t>
            </a:r>
            <a:r>
              <a:rPr lang="en-US" sz="2400" dirty="0" err="1" smtClean="0"/>
              <a:t>ori</a:t>
            </a:r>
            <a:r>
              <a:rPr lang="en-US" sz="2400" dirty="0" smtClean="0"/>
              <a:t> </a:t>
            </a:r>
            <a:r>
              <a:rPr lang="en-US" sz="2400" dirty="0" err="1" smtClean="0"/>
              <a:t>mai</a:t>
            </a:r>
            <a:r>
              <a:rPr lang="en-US" sz="2400" dirty="0" smtClean="0"/>
              <a:t> mare </a:t>
            </a:r>
            <a:r>
              <a:rPr lang="en-US" sz="2400" dirty="0" err="1" smtClean="0"/>
              <a:t>decat</a:t>
            </a:r>
            <a:r>
              <a:rPr lang="en-US" sz="2400" dirty="0" smtClean="0"/>
              <a:t> la </a:t>
            </a:r>
            <a:r>
              <a:rPr lang="en-US" sz="2400" dirty="0" err="1" smtClean="0"/>
              <a:t>populatia</a:t>
            </a:r>
            <a:r>
              <a:rPr lang="en-US" sz="2400" dirty="0" smtClean="0"/>
              <a:t> </a:t>
            </a:r>
            <a:r>
              <a:rPr lang="en-US" sz="2400" dirty="0" err="1" smtClean="0"/>
              <a:t>generala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40861153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91264" cy="972344"/>
          </a:xfrm>
        </p:spPr>
        <p:txBody>
          <a:bodyPr/>
          <a:lstStyle/>
          <a:p>
            <a:r>
              <a:rPr lang="en-US" dirty="0" err="1" smtClean="0"/>
              <a:t>Evolutie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prognostic: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1628800"/>
            <a:ext cx="8291264" cy="4467200"/>
          </a:xfrm>
        </p:spPr>
        <p:txBody>
          <a:bodyPr>
            <a:noAutofit/>
          </a:bodyPr>
          <a:lstStyle/>
          <a:p>
            <a:r>
              <a:rPr lang="en-US" sz="2400" b="1" dirty="0" err="1" smtClean="0"/>
              <a:t>Intre</a:t>
            </a:r>
            <a:r>
              <a:rPr lang="en-US" sz="2400" b="1" dirty="0" smtClean="0"/>
              <a:t> </a:t>
            </a:r>
            <a:r>
              <a:rPr lang="en-US" sz="2400" b="1" dirty="0" smtClean="0"/>
              <a:t>5 -39 de </a:t>
            </a:r>
            <a:r>
              <a:rPr lang="en-US" sz="2400" b="1" dirty="0" err="1" smtClean="0"/>
              <a:t>ani</a:t>
            </a:r>
            <a:r>
              <a:rPr lang="en-US" sz="2400" b="1" dirty="0" smtClean="0"/>
              <a:t> </a:t>
            </a:r>
            <a:r>
              <a:rPr lang="en-US" sz="2400" dirty="0" err="1" smtClean="0"/>
              <a:t>mortalitatea</a:t>
            </a:r>
            <a:r>
              <a:rPr lang="en-US" sz="2400" dirty="0" smtClean="0"/>
              <a:t> </a:t>
            </a:r>
            <a:r>
              <a:rPr lang="en-US" sz="2400" dirty="0" err="1" smtClean="0"/>
              <a:t>este</a:t>
            </a:r>
            <a:r>
              <a:rPr lang="en-US" sz="2400" dirty="0" smtClean="0"/>
              <a:t> </a:t>
            </a:r>
            <a:r>
              <a:rPr lang="en-US" sz="2400" dirty="0" err="1" smtClean="0"/>
              <a:t>aproximativ</a:t>
            </a:r>
            <a:r>
              <a:rPr lang="en-US" sz="2400" dirty="0" smtClean="0"/>
              <a:t> </a:t>
            </a:r>
            <a:r>
              <a:rPr lang="en-US" sz="2400" dirty="0" err="1" smtClean="0"/>
              <a:t>asemanatoare</a:t>
            </a:r>
            <a:r>
              <a:rPr lang="en-US" sz="2400" dirty="0" smtClean="0"/>
              <a:t> cu </a:t>
            </a:r>
            <a:r>
              <a:rPr lang="en-US" sz="2400" dirty="0" err="1" smtClean="0"/>
              <a:t>cea</a:t>
            </a:r>
            <a:r>
              <a:rPr lang="en-US" sz="2400" dirty="0" smtClean="0"/>
              <a:t> din </a:t>
            </a:r>
            <a:r>
              <a:rPr lang="en-US" sz="2400" dirty="0" err="1" smtClean="0"/>
              <a:t>populatia</a:t>
            </a:r>
            <a:r>
              <a:rPr lang="en-US" sz="2400" dirty="0" smtClean="0"/>
              <a:t> </a:t>
            </a:r>
            <a:r>
              <a:rPr lang="en-US" sz="2400" dirty="0" err="1" smtClean="0"/>
              <a:t>generala</a:t>
            </a:r>
            <a:r>
              <a:rPr lang="en-US" sz="2400" dirty="0" smtClean="0"/>
              <a:t> -</a:t>
            </a:r>
            <a:r>
              <a:rPr lang="en-US" sz="2400" dirty="0" err="1" smtClean="0"/>
              <a:t>morbiditatea</a:t>
            </a:r>
            <a:r>
              <a:rPr lang="en-US" sz="2400" dirty="0" smtClean="0"/>
              <a:t> </a:t>
            </a:r>
            <a:r>
              <a:rPr lang="en-US" sz="2400" dirty="0" err="1" smtClean="0"/>
              <a:t>este</a:t>
            </a:r>
            <a:r>
              <a:rPr lang="en-US" sz="2400" dirty="0" smtClean="0"/>
              <a:t> </a:t>
            </a:r>
            <a:r>
              <a:rPr lang="en-US" sz="2400" dirty="0" err="1" smtClean="0"/>
              <a:t>mai</a:t>
            </a:r>
            <a:r>
              <a:rPr lang="en-US" sz="2400" dirty="0" smtClean="0"/>
              <a:t> </a:t>
            </a:r>
            <a:r>
              <a:rPr lang="en-US" sz="2400" dirty="0" err="1" smtClean="0"/>
              <a:t>crescuta</a:t>
            </a:r>
            <a:r>
              <a:rPr lang="en-US" sz="2400" dirty="0" smtClean="0"/>
              <a:t>: 10-15 % </a:t>
            </a:r>
            <a:r>
              <a:rPr lang="en-US" sz="2400" dirty="0" err="1" smtClean="0"/>
              <a:t>prezinta</a:t>
            </a:r>
            <a:r>
              <a:rPr lang="en-US" sz="2400" dirty="0" smtClean="0"/>
              <a:t> </a:t>
            </a:r>
            <a:r>
              <a:rPr lang="en-US" sz="2400" dirty="0" err="1" smtClean="0"/>
              <a:t>epilepsie</a:t>
            </a:r>
            <a:r>
              <a:rPr lang="en-US" sz="2400" dirty="0" smtClean="0"/>
              <a:t>, </a:t>
            </a:r>
            <a:r>
              <a:rPr lang="en-US" sz="2400" dirty="0" err="1" smtClean="0"/>
              <a:t>catarcata</a:t>
            </a:r>
            <a:r>
              <a:rPr lang="en-US" sz="2400" dirty="0" smtClean="0"/>
              <a:t>, </a:t>
            </a:r>
            <a:r>
              <a:rPr lang="en-US" sz="2400" dirty="0" err="1" smtClean="0"/>
              <a:t>strabism</a:t>
            </a:r>
            <a:r>
              <a:rPr lang="en-US" sz="2400" dirty="0" smtClean="0"/>
              <a:t>, </a:t>
            </a:r>
            <a:r>
              <a:rPr lang="en-US" sz="2400" dirty="0" err="1" smtClean="0"/>
              <a:t>surditate</a:t>
            </a:r>
            <a:r>
              <a:rPr lang="en-US" sz="2400" dirty="0" smtClean="0"/>
              <a:t>, </a:t>
            </a:r>
            <a:r>
              <a:rPr lang="en-US" sz="2400" dirty="0" err="1" smtClean="0"/>
              <a:t>hipotiroidie</a:t>
            </a:r>
            <a:r>
              <a:rPr lang="en-US" sz="2400" dirty="0" smtClean="0"/>
              <a:t>, </a:t>
            </a:r>
            <a:r>
              <a:rPr lang="en-US" sz="2400" dirty="0" err="1" smtClean="0"/>
              <a:t>instabilitat</a:t>
            </a:r>
            <a:r>
              <a:rPr lang="en-US" sz="2400" dirty="0" smtClean="0"/>
              <a:t> </a:t>
            </a:r>
            <a:r>
              <a:rPr lang="en-US" sz="2400" dirty="0" err="1" smtClean="0"/>
              <a:t>atalanto-axiala</a:t>
            </a:r>
            <a:r>
              <a:rPr lang="en-US" sz="2400" dirty="0" smtClean="0"/>
              <a:t>.</a:t>
            </a:r>
          </a:p>
          <a:p>
            <a:r>
              <a:rPr lang="en-US" sz="2400" dirty="0" err="1" smtClean="0"/>
              <a:t>Speranta</a:t>
            </a:r>
            <a:r>
              <a:rPr lang="en-US" sz="2400" dirty="0" smtClean="0"/>
              <a:t> </a:t>
            </a:r>
            <a:r>
              <a:rPr lang="en-US" sz="2400" dirty="0" smtClean="0"/>
              <a:t>de </a:t>
            </a:r>
            <a:r>
              <a:rPr lang="en-US" sz="2400" dirty="0" err="1" smtClean="0"/>
              <a:t>viata</a:t>
            </a:r>
            <a:r>
              <a:rPr lang="en-US" sz="2400" dirty="0" smtClean="0"/>
              <a:t> </a:t>
            </a:r>
            <a:r>
              <a:rPr lang="en-US" sz="2400" dirty="0" err="1" smtClean="0"/>
              <a:t>este</a:t>
            </a:r>
            <a:r>
              <a:rPr lang="en-US" sz="2400" dirty="0" smtClean="0"/>
              <a:t> de 55-60 de </a:t>
            </a:r>
            <a:r>
              <a:rPr lang="en-US" sz="2400" dirty="0" err="1" smtClean="0"/>
              <a:t>ani</a:t>
            </a:r>
            <a:r>
              <a:rPr lang="en-US" sz="2400" dirty="0" smtClean="0"/>
              <a:t>.</a:t>
            </a:r>
          </a:p>
          <a:p>
            <a:r>
              <a:rPr lang="en-US" sz="2400" dirty="0" err="1" smtClean="0"/>
              <a:t>Dupa</a:t>
            </a:r>
            <a:r>
              <a:rPr lang="en-US" sz="2400" dirty="0" smtClean="0"/>
              <a:t> v</a:t>
            </a:r>
            <a:r>
              <a:rPr lang="ro-RO" sz="2400" dirty="0" smtClean="0"/>
              <a:t>ârsta de </a:t>
            </a:r>
            <a:r>
              <a:rPr lang="en-US" sz="2400" dirty="0" smtClean="0"/>
              <a:t>40 </a:t>
            </a:r>
            <a:r>
              <a:rPr lang="en-US" sz="2400" dirty="0" err="1" smtClean="0"/>
              <a:t>ani</a:t>
            </a:r>
            <a:r>
              <a:rPr lang="en-US" sz="2400" dirty="0" smtClean="0"/>
              <a:t> se </a:t>
            </a:r>
            <a:r>
              <a:rPr lang="en-US" sz="2400" dirty="0" err="1" smtClean="0"/>
              <a:t>instaleaza</a:t>
            </a:r>
            <a:r>
              <a:rPr lang="en-US" sz="2400" dirty="0" smtClean="0"/>
              <a:t> : AVC, </a:t>
            </a:r>
            <a:r>
              <a:rPr lang="en-US" sz="2400" dirty="0" err="1" smtClean="0"/>
              <a:t>dementa</a:t>
            </a:r>
            <a:r>
              <a:rPr lang="en-US" sz="2400" dirty="0" smtClean="0"/>
              <a:t> </a:t>
            </a:r>
            <a:r>
              <a:rPr lang="en-US" sz="2400" dirty="0" err="1" smtClean="0"/>
              <a:t>senila</a:t>
            </a:r>
            <a:r>
              <a:rPr lang="en-US" sz="2400" dirty="0" smtClean="0"/>
              <a:t> </a:t>
            </a:r>
            <a:r>
              <a:rPr lang="en-US" sz="2400" dirty="0" err="1" smtClean="0"/>
              <a:t>precoce</a:t>
            </a:r>
            <a:r>
              <a:rPr lang="en-US" sz="2400" dirty="0" smtClean="0"/>
              <a:t>, la 60 </a:t>
            </a:r>
            <a:r>
              <a:rPr lang="en-US" sz="2400" dirty="0" err="1" smtClean="0"/>
              <a:t>ani</a:t>
            </a:r>
            <a:r>
              <a:rPr lang="en-US" sz="2400" dirty="0" smtClean="0"/>
              <a:t>- </a:t>
            </a:r>
            <a:r>
              <a:rPr lang="en-US" sz="2400" dirty="0" err="1" smtClean="0"/>
              <a:t>Boala</a:t>
            </a:r>
            <a:r>
              <a:rPr lang="en-US" sz="2400" dirty="0" smtClean="0"/>
              <a:t> Alzheimer.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00336"/>
          </a:xfrm>
        </p:spPr>
        <p:txBody>
          <a:bodyPr>
            <a:normAutofit/>
          </a:bodyPr>
          <a:lstStyle/>
          <a:p>
            <a:r>
              <a:rPr lang="ro-RO" b="1" dirty="0" smtClean="0"/>
              <a:t>Aspecte genetice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43264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err="1" smtClean="0"/>
              <a:t>Diagnosticul</a:t>
            </a:r>
            <a:r>
              <a:rPr lang="en-US" dirty="0" smtClean="0"/>
              <a:t> de </a:t>
            </a:r>
            <a:r>
              <a:rPr lang="en-US" dirty="0" err="1" smtClean="0"/>
              <a:t>sindrom</a:t>
            </a:r>
            <a:r>
              <a:rPr lang="en-US" dirty="0" smtClean="0"/>
              <a:t> Down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smtClean="0"/>
              <a:t>c</a:t>
            </a:r>
            <a:r>
              <a:rPr lang="ro-RO" dirty="0" smtClean="0"/>
              <a:t>onfirmat </a:t>
            </a:r>
            <a:r>
              <a:rPr lang="en-US" dirty="0" err="1" smtClean="0"/>
              <a:t>prin</a:t>
            </a:r>
            <a:r>
              <a:rPr lang="en-US" dirty="0" smtClean="0"/>
              <a:t> </a:t>
            </a:r>
            <a:r>
              <a:rPr lang="en-US" dirty="0" err="1" smtClean="0"/>
              <a:t>efectuarea</a:t>
            </a:r>
            <a:r>
              <a:rPr lang="en-US" dirty="0" smtClean="0"/>
              <a:t> </a:t>
            </a:r>
            <a:r>
              <a:rPr lang="en-US" dirty="0" err="1" smtClean="0"/>
              <a:t>cariotipului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Analiza</a:t>
            </a:r>
            <a:r>
              <a:rPr lang="en-US" dirty="0" smtClean="0"/>
              <a:t> </a:t>
            </a:r>
            <a:r>
              <a:rPr lang="en-US" dirty="0" err="1" smtClean="0"/>
              <a:t>citogenetica</a:t>
            </a:r>
            <a:r>
              <a:rPr lang="en-US" dirty="0" smtClean="0"/>
              <a:t>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err="1" smtClean="0"/>
              <a:t>esentiala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obligatorie</a:t>
            </a:r>
            <a:r>
              <a:rPr lang="en-US" dirty="0" smtClean="0"/>
              <a:t> in </a:t>
            </a:r>
            <a:r>
              <a:rPr lang="en-US" dirty="0" err="1" smtClean="0"/>
              <a:t>fiecare</a:t>
            </a:r>
            <a:r>
              <a:rPr lang="en-US" dirty="0" smtClean="0"/>
              <a:t> </a:t>
            </a:r>
            <a:r>
              <a:rPr lang="en-US" dirty="0" err="1" smtClean="0"/>
              <a:t>caz</a:t>
            </a:r>
            <a:r>
              <a:rPr lang="en-US" dirty="0" smtClean="0"/>
              <a:t>.</a:t>
            </a:r>
          </a:p>
          <a:p>
            <a:r>
              <a:rPr lang="en-US" b="1" dirty="0" err="1" smtClean="0"/>
              <a:t>Cariotipul</a:t>
            </a:r>
            <a:r>
              <a:rPr lang="en-US" b="1" dirty="0" smtClean="0"/>
              <a:t> </a:t>
            </a:r>
            <a:r>
              <a:rPr lang="en-US" b="1" dirty="0" err="1" smtClean="0"/>
              <a:t>poate</a:t>
            </a:r>
            <a:r>
              <a:rPr lang="en-US" b="1" dirty="0" smtClean="0"/>
              <a:t> </a:t>
            </a:r>
            <a:r>
              <a:rPr lang="en-US" b="1" dirty="0" err="1" smtClean="0"/>
              <a:t>evidentia</a:t>
            </a:r>
            <a:r>
              <a:rPr lang="en-US" b="1" dirty="0" smtClean="0"/>
              <a:t> :</a:t>
            </a:r>
          </a:p>
          <a:p>
            <a:pPr lvl="1"/>
            <a:r>
              <a:rPr lang="en-US" dirty="0" smtClean="0"/>
              <a:t> </a:t>
            </a:r>
            <a:r>
              <a:rPr lang="ro-RO" dirty="0" smtClean="0"/>
              <a:t>T</a:t>
            </a:r>
            <a:r>
              <a:rPr lang="en-US" dirty="0" err="1" smtClean="0"/>
              <a:t>risomie</a:t>
            </a:r>
            <a:r>
              <a:rPr lang="en-US" dirty="0" smtClean="0"/>
              <a:t> </a:t>
            </a:r>
            <a:r>
              <a:rPr lang="en-US" dirty="0" smtClean="0"/>
              <a:t>21 </a:t>
            </a:r>
            <a:r>
              <a:rPr lang="en-US" dirty="0" err="1" smtClean="0"/>
              <a:t>libera</a:t>
            </a:r>
            <a:r>
              <a:rPr lang="en-US" dirty="0" smtClean="0"/>
              <a:t> 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omogena</a:t>
            </a:r>
            <a:r>
              <a:rPr lang="en-US" dirty="0" smtClean="0"/>
              <a:t>( 92-95</a:t>
            </a:r>
            <a:r>
              <a:rPr lang="en-US" dirty="0" smtClean="0"/>
              <a:t>%)</a:t>
            </a:r>
            <a:endParaRPr lang="en-US" dirty="0" smtClean="0"/>
          </a:p>
          <a:p>
            <a:pPr lvl="1"/>
            <a:r>
              <a:rPr lang="en-US" dirty="0" err="1" smtClean="0"/>
              <a:t>Trisomie</a:t>
            </a:r>
            <a:r>
              <a:rPr lang="en-US" dirty="0" smtClean="0"/>
              <a:t> 21 </a:t>
            </a:r>
            <a:r>
              <a:rPr lang="en-US" dirty="0" err="1" smtClean="0"/>
              <a:t>libera</a:t>
            </a:r>
            <a:r>
              <a:rPr lang="en-US" dirty="0" smtClean="0"/>
              <a:t> in </a:t>
            </a:r>
            <a:r>
              <a:rPr lang="en-US" dirty="0" err="1" smtClean="0"/>
              <a:t>mozaic</a:t>
            </a:r>
            <a:r>
              <a:rPr lang="en-US" dirty="0" smtClean="0"/>
              <a:t> (</a:t>
            </a:r>
            <a:r>
              <a:rPr lang="en-US" dirty="0" smtClean="0"/>
              <a:t>2</a:t>
            </a:r>
            <a:r>
              <a:rPr lang="ro-RO" dirty="0" smtClean="0"/>
              <a:t>-</a:t>
            </a:r>
            <a:r>
              <a:rPr lang="en-US" dirty="0" smtClean="0"/>
              <a:t>3%)</a:t>
            </a:r>
            <a:endParaRPr lang="en-US" dirty="0" smtClean="0"/>
          </a:p>
          <a:p>
            <a:pPr lvl="1"/>
            <a:r>
              <a:rPr lang="en-US" dirty="0" err="1" smtClean="0"/>
              <a:t>Trisomie</a:t>
            </a:r>
            <a:r>
              <a:rPr lang="en-US" dirty="0" smtClean="0"/>
              <a:t> 21 </a:t>
            </a:r>
            <a:r>
              <a:rPr lang="en-US" dirty="0" err="1" smtClean="0"/>
              <a:t>prin</a:t>
            </a:r>
            <a:r>
              <a:rPr lang="en-US" dirty="0" smtClean="0"/>
              <a:t> </a:t>
            </a:r>
            <a:r>
              <a:rPr lang="en-US" dirty="0" err="1" smtClean="0"/>
              <a:t>translocatie</a:t>
            </a:r>
            <a:r>
              <a:rPr lang="en-US" dirty="0" smtClean="0"/>
              <a:t> </a:t>
            </a:r>
            <a:r>
              <a:rPr lang="en-US" dirty="0" err="1" smtClean="0"/>
              <a:t>Robertsoniana</a:t>
            </a:r>
            <a:r>
              <a:rPr lang="ro-RO" dirty="0" smtClean="0"/>
              <a:t> </a:t>
            </a:r>
            <a:r>
              <a:rPr lang="en-US" dirty="0" smtClean="0"/>
              <a:t>(4-5</a:t>
            </a:r>
            <a:r>
              <a:rPr lang="en-US" dirty="0" smtClean="0"/>
              <a:t>%)</a:t>
            </a:r>
          </a:p>
          <a:p>
            <a:pPr lvl="1"/>
            <a:r>
              <a:rPr lang="en-US" dirty="0" err="1" smtClean="0"/>
              <a:t>Trisomie</a:t>
            </a:r>
            <a:r>
              <a:rPr lang="en-US" dirty="0" smtClean="0"/>
              <a:t> 21 </a:t>
            </a:r>
            <a:r>
              <a:rPr lang="en-US" dirty="0" err="1" smtClean="0"/>
              <a:t>partiala</a:t>
            </a:r>
            <a:r>
              <a:rPr lang="en-US" dirty="0" smtClean="0"/>
              <a:t> (1</a:t>
            </a:r>
            <a:r>
              <a:rPr lang="en-US" dirty="0" smtClean="0"/>
              <a:t>%).</a:t>
            </a:r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Citogenetica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772816"/>
            <a:ext cx="3888432" cy="4104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72816"/>
            <a:ext cx="4104456" cy="41985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Depistare</a:t>
            </a:r>
            <a:r>
              <a:rPr lang="en-US" dirty="0" smtClean="0"/>
              <a:t> prenatal</a:t>
            </a:r>
            <a:r>
              <a:rPr lang="ro-RO" dirty="0" smtClean="0"/>
              <a:t>ă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3184" y="1484784"/>
            <a:ext cx="8507288" cy="4970024"/>
          </a:xfrm>
        </p:spPr>
        <p:txBody>
          <a:bodyPr>
            <a:normAutofit/>
          </a:bodyPr>
          <a:lstStyle/>
          <a:p>
            <a:r>
              <a:rPr lang="en-US" dirty="0" err="1" smtClean="0"/>
              <a:t>Strategiile</a:t>
            </a:r>
            <a:r>
              <a:rPr lang="en-US" dirty="0" smtClean="0"/>
              <a:t> </a:t>
            </a:r>
            <a:r>
              <a:rPr lang="en-US" dirty="0" smtClean="0"/>
              <a:t>de </a:t>
            </a:r>
            <a:r>
              <a:rPr lang="en-US" dirty="0" err="1" smtClean="0"/>
              <a:t>depistare</a:t>
            </a:r>
            <a:r>
              <a:rPr lang="en-US" dirty="0" smtClean="0"/>
              <a:t> </a:t>
            </a:r>
            <a:r>
              <a:rPr lang="en-US" dirty="0" err="1" smtClean="0"/>
              <a:t>prenatala</a:t>
            </a:r>
            <a:r>
              <a:rPr lang="en-US" dirty="0" smtClean="0"/>
              <a:t> </a:t>
            </a:r>
            <a:r>
              <a:rPr lang="en-US" dirty="0" err="1" smtClean="0"/>
              <a:t>folosesc</a:t>
            </a:r>
            <a:r>
              <a:rPr lang="en-US" dirty="0" smtClean="0"/>
              <a:t> </a:t>
            </a:r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biochimice</a:t>
            </a:r>
            <a:r>
              <a:rPr lang="en-US" dirty="0" smtClean="0"/>
              <a:t>, </a:t>
            </a:r>
            <a:r>
              <a:rPr lang="en-US" dirty="0" err="1" smtClean="0"/>
              <a:t>examen</a:t>
            </a:r>
            <a:r>
              <a:rPr lang="en-US" dirty="0" smtClean="0"/>
              <a:t> </a:t>
            </a:r>
            <a:r>
              <a:rPr lang="en-US" dirty="0" err="1" smtClean="0"/>
              <a:t>ecografic</a:t>
            </a:r>
            <a:r>
              <a:rPr lang="en-US" dirty="0" smtClean="0"/>
              <a:t> </a:t>
            </a:r>
            <a:r>
              <a:rPr lang="en-US" dirty="0" err="1" smtClean="0"/>
              <a:t>sau</a:t>
            </a:r>
            <a:r>
              <a:rPr lang="en-US" dirty="0" smtClean="0"/>
              <a:t> </a:t>
            </a:r>
            <a:r>
              <a:rPr lang="en-US" dirty="0" err="1" smtClean="0"/>
              <a:t>asocierea</a:t>
            </a:r>
            <a:r>
              <a:rPr lang="en-US" dirty="0" smtClean="0"/>
              <a:t> </a:t>
            </a:r>
            <a:r>
              <a:rPr lang="en-US" dirty="0" err="1" smtClean="0"/>
              <a:t>acestor</a:t>
            </a:r>
            <a:r>
              <a:rPr lang="en-US" dirty="0" smtClean="0"/>
              <a:t> </a:t>
            </a:r>
            <a:r>
              <a:rPr lang="en-US" dirty="0" err="1" smtClean="0"/>
              <a:t>doua</a:t>
            </a:r>
            <a:r>
              <a:rPr lang="en-US" dirty="0" smtClean="0"/>
              <a:t> </a:t>
            </a:r>
            <a:r>
              <a:rPr lang="en-US" dirty="0" err="1" smtClean="0"/>
              <a:t>tipuri</a:t>
            </a:r>
            <a:r>
              <a:rPr lang="en-US" dirty="0" smtClean="0"/>
              <a:t>.</a:t>
            </a:r>
          </a:p>
          <a:p>
            <a:r>
              <a:rPr lang="en-US" b="1" dirty="0" err="1" smtClean="0"/>
              <a:t>Metodele</a:t>
            </a:r>
            <a:r>
              <a:rPr lang="en-US" b="1" dirty="0" smtClean="0"/>
              <a:t> </a:t>
            </a:r>
            <a:r>
              <a:rPr lang="en-US" b="1" dirty="0" err="1" smtClean="0"/>
              <a:t>biochimice</a:t>
            </a:r>
            <a:r>
              <a:rPr lang="en-US" dirty="0" smtClean="0"/>
              <a:t>: in </a:t>
            </a:r>
            <a:r>
              <a:rPr lang="en-US" dirty="0" err="1" smtClean="0"/>
              <a:t>primul</a:t>
            </a:r>
            <a:r>
              <a:rPr lang="en-US" dirty="0" smtClean="0"/>
              <a:t> </a:t>
            </a:r>
            <a:r>
              <a:rPr lang="en-US" dirty="0" err="1" smtClean="0"/>
              <a:t>trimestru</a:t>
            </a:r>
            <a:r>
              <a:rPr lang="en-US" dirty="0" smtClean="0"/>
              <a:t> de </a:t>
            </a:r>
            <a:r>
              <a:rPr lang="en-US" dirty="0" err="1" smtClean="0"/>
              <a:t>sarcina</a:t>
            </a:r>
            <a:r>
              <a:rPr lang="en-US" dirty="0" smtClean="0"/>
              <a:t>-PAPP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l-GR" dirty="0" smtClean="0"/>
              <a:t>β</a:t>
            </a:r>
            <a:r>
              <a:rPr lang="en-US" dirty="0" smtClean="0"/>
              <a:t>-</a:t>
            </a:r>
            <a:r>
              <a:rPr lang="en-US" dirty="0" err="1" smtClean="0"/>
              <a:t>hCG</a:t>
            </a:r>
            <a:r>
              <a:rPr lang="en-US" dirty="0" smtClean="0"/>
              <a:t>(</a:t>
            </a:r>
            <a:r>
              <a:rPr lang="en-US" dirty="0" err="1" smtClean="0"/>
              <a:t>testul</a:t>
            </a:r>
            <a:r>
              <a:rPr lang="en-US" dirty="0" smtClean="0"/>
              <a:t>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err="1" smtClean="0"/>
              <a:t>sugestiv</a:t>
            </a:r>
            <a:r>
              <a:rPr lang="en-US" dirty="0" smtClean="0"/>
              <a:t> </a:t>
            </a:r>
            <a:r>
              <a:rPr lang="en-US" dirty="0" err="1" smtClean="0"/>
              <a:t>cand</a:t>
            </a:r>
            <a:r>
              <a:rPr lang="en-US" dirty="0" smtClean="0"/>
              <a:t> &lt;PAPP </a:t>
            </a:r>
            <a:r>
              <a:rPr lang="en-US" dirty="0" err="1" smtClean="0"/>
              <a:t>si</a:t>
            </a:r>
            <a:r>
              <a:rPr lang="en-US" dirty="0" smtClean="0"/>
              <a:t> &gt;</a:t>
            </a:r>
            <a:r>
              <a:rPr lang="el-GR" dirty="0" smtClean="0"/>
              <a:t>β</a:t>
            </a:r>
            <a:r>
              <a:rPr lang="en-US" dirty="0" smtClean="0"/>
              <a:t> </a:t>
            </a:r>
            <a:r>
              <a:rPr lang="en-US" dirty="0" err="1" smtClean="0"/>
              <a:t>hCG</a:t>
            </a:r>
            <a:r>
              <a:rPr lang="en-US" dirty="0" smtClean="0"/>
              <a:t> total.</a:t>
            </a:r>
          </a:p>
          <a:p>
            <a:r>
              <a:rPr lang="en-US" dirty="0" smtClean="0"/>
              <a:t>In </a:t>
            </a:r>
            <a:r>
              <a:rPr lang="en-US" dirty="0" err="1" smtClean="0"/>
              <a:t>trimestru</a:t>
            </a:r>
            <a:r>
              <a:rPr lang="en-US" dirty="0" smtClean="0"/>
              <a:t> 2 de </a:t>
            </a:r>
            <a:r>
              <a:rPr lang="en-US" dirty="0" err="1" smtClean="0"/>
              <a:t>sarcina</a:t>
            </a:r>
            <a:r>
              <a:rPr lang="en-US" dirty="0" smtClean="0"/>
              <a:t>: 3 </a:t>
            </a:r>
            <a:r>
              <a:rPr lang="en-US" dirty="0" err="1" smtClean="0"/>
              <a:t>markeri</a:t>
            </a:r>
            <a:r>
              <a:rPr lang="en-US" dirty="0" smtClean="0"/>
              <a:t>: AFT</a:t>
            </a:r>
            <a:r>
              <a:rPr lang="en-US" dirty="0" smtClean="0"/>
              <a:t>,</a:t>
            </a:r>
            <a:r>
              <a:rPr lang="ro-RO" dirty="0" smtClean="0"/>
              <a:t> </a:t>
            </a:r>
            <a:r>
              <a:rPr lang="en-US" dirty="0" err="1" smtClean="0"/>
              <a:t>estriol</a:t>
            </a:r>
            <a:r>
              <a:rPr lang="en-US" dirty="0" smtClean="0"/>
              <a:t> </a:t>
            </a:r>
            <a:r>
              <a:rPr lang="en-US" dirty="0" err="1" smtClean="0"/>
              <a:t>neconjugat</a:t>
            </a:r>
            <a:r>
              <a:rPr lang="en-US" dirty="0" smtClean="0"/>
              <a:t>, </a:t>
            </a:r>
            <a:r>
              <a:rPr lang="el-GR" dirty="0" smtClean="0"/>
              <a:t>β</a:t>
            </a:r>
            <a:r>
              <a:rPr lang="en-US" dirty="0" smtClean="0"/>
              <a:t>-</a:t>
            </a:r>
            <a:r>
              <a:rPr lang="en-US" dirty="0" err="1" smtClean="0"/>
              <a:t>hCG</a:t>
            </a:r>
            <a:r>
              <a:rPr lang="en-US" dirty="0" smtClean="0"/>
              <a:t>  total (&gt;</a:t>
            </a:r>
            <a:r>
              <a:rPr lang="el-GR" dirty="0" smtClean="0"/>
              <a:t>β</a:t>
            </a:r>
            <a:r>
              <a:rPr lang="en-US" dirty="0" smtClean="0"/>
              <a:t> </a:t>
            </a:r>
            <a:r>
              <a:rPr lang="en-US" dirty="0" err="1" smtClean="0"/>
              <a:t>hCG</a:t>
            </a:r>
            <a:r>
              <a:rPr lang="en-US" dirty="0" smtClean="0"/>
              <a:t> total,&lt; AFT</a:t>
            </a:r>
            <a:r>
              <a:rPr lang="en-US" dirty="0" smtClean="0"/>
              <a:t>,</a:t>
            </a:r>
            <a:r>
              <a:rPr lang="ro-RO" dirty="0" smtClean="0"/>
              <a:t> </a:t>
            </a:r>
            <a:r>
              <a:rPr lang="en-US" dirty="0" err="1" smtClean="0"/>
              <a:t>estriol</a:t>
            </a:r>
            <a:r>
              <a:rPr lang="en-US" dirty="0" smtClean="0"/>
              <a:t> </a:t>
            </a:r>
            <a:r>
              <a:rPr lang="en-US" dirty="0" err="1" smtClean="0"/>
              <a:t>neconjugat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145282"/>
          </a:xfrm>
        </p:spPr>
        <p:txBody>
          <a:bodyPr>
            <a:normAutofit/>
          </a:bodyPr>
          <a:lstStyle/>
          <a:p>
            <a:r>
              <a:rPr lang="en-US" dirty="0" err="1"/>
              <a:t>Depistarea</a:t>
            </a:r>
            <a:r>
              <a:rPr lang="en-US" dirty="0"/>
              <a:t> </a:t>
            </a:r>
            <a:r>
              <a:rPr lang="en-US" dirty="0" err="1"/>
              <a:t>prenatala</a:t>
            </a:r>
            <a:r>
              <a:rPr lang="en-US" dirty="0"/>
              <a:t> </a:t>
            </a:r>
            <a:r>
              <a:rPr lang="en-US" dirty="0" err="1" smtClean="0"/>
              <a:t>ecografic</a:t>
            </a:r>
            <a:r>
              <a:rPr lang="ro-RO" dirty="0" smtClean="0"/>
              <a:t>ă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3528" y="1412776"/>
            <a:ext cx="8363272" cy="5040560"/>
          </a:xfrm>
        </p:spPr>
        <p:txBody>
          <a:bodyPr>
            <a:normAutofit fontScale="92500"/>
          </a:bodyPr>
          <a:lstStyle/>
          <a:p>
            <a:r>
              <a:rPr lang="en-US" dirty="0" err="1" smtClean="0"/>
              <a:t>poate</a:t>
            </a:r>
            <a:r>
              <a:rPr lang="en-US" dirty="0" smtClean="0"/>
              <a:t> </a:t>
            </a:r>
            <a:r>
              <a:rPr lang="en-US" dirty="0" smtClean="0"/>
              <a:t>fi </a:t>
            </a:r>
            <a:r>
              <a:rPr lang="en-US" dirty="0" err="1" smtClean="0"/>
              <a:t>realizata</a:t>
            </a:r>
            <a:r>
              <a:rPr lang="en-US" dirty="0" smtClean="0"/>
              <a:t> in </a:t>
            </a:r>
            <a:r>
              <a:rPr lang="en-US" dirty="0" err="1" smtClean="0"/>
              <a:t>trimestru</a:t>
            </a:r>
            <a:r>
              <a:rPr lang="ro-RO" dirty="0" smtClean="0"/>
              <a:t>l 1</a:t>
            </a:r>
            <a:r>
              <a:rPr lang="en-US" dirty="0" smtClean="0"/>
              <a:t> </a:t>
            </a:r>
            <a:r>
              <a:rPr lang="en-US" dirty="0" smtClean="0"/>
              <a:t>de </a:t>
            </a:r>
            <a:r>
              <a:rPr lang="en-US" dirty="0" err="1" smtClean="0"/>
              <a:t>sarcina</a:t>
            </a:r>
            <a:r>
              <a:rPr lang="ro-RO" dirty="0" smtClean="0"/>
              <a:t>            </a:t>
            </a:r>
            <a:r>
              <a:rPr lang="en-US" dirty="0" smtClean="0"/>
              <a:t>(</a:t>
            </a:r>
            <a:r>
              <a:rPr lang="en-US" dirty="0" err="1" smtClean="0"/>
              <a:t>translucen</a:t>
            </a:r>
            <a:r>
              <a:rPr lang="ro-RO" dirty="0" smtClean="0"/>
              <a:t>ț</a:t>
            </a:r>
            <a:r>
              <a:rPr lang="en-US" dirty="0" smtClean="0"/>
              <a:t>a </a:t>
            </a:r>
            <a:r>
              <a:rPr lang="en-US" dirty="0" err="1" smtClean="0"/>
              <a:t>nucal</a:t>
            </a:r>
            <a:r>
              <a:rPr lang="ro-RO" dirty="0" smtClean="0"/>
              <a:t>ă</a:t>
            </a:r>
            <a:r>
              <a:rPr lang="en-US" dirty="0" smtClean="0"/>
              <a:t>) </a:t>
            </a:r>
            <a:r>
              <a:rPr lang="en-US" dirty="0" err="1" smtClean="0"/>
              <a:t>sau</a:t>
            </a:r>
            <a:r>
              <a:rPr lang="en-US" dirty="0" smtClean="0"/>
              <a:t> </a:t>
            </a:r>
            <a:r>
              <a:rPr lang="en-US" dirty="0" err="1" smtClean="0"/>
              <a:t>trimestrul</a:t>
            </a:r>
            <a:r>
              <a:rPr lang="en-US" dirty="0" smtClean="0"/>
              <a:t> 2 </a:t>
            </a:r>
            <a:r>
              <a:rPr lang="en-US" dirty="0" smtClean="0"/>
              <a:t>(&gt; </a:t>
            </a:r>
            <a:r>
              <a:rPr lang="en-US" dirty="0" err="1" smtClean="0"/>
              <a:t>translucentei</a:t>
            </a:r>
            <a:r>
              <a:rPr lang="en-US" dirty="0" smtClean="0"/>
              <a:t> </a:t>
            </a:r>
            <a:r>
              <a:rPr lang="en-US" dirty="0" err="1" smtClean="0"/>
              <a:t>nucale</a:t>
            </a:r>
            <a:r>
              <a:rPr lang="en-US" dirty="0" smtClean="0"/>
              <a:t>, </a:t>
            </a:r>
            <a:r>
              <a:rPr lang="en-US" dirty="0" err="1" smtClean="0"/>
              <a:t>scurtarea</a:t>
            </a:r>
            <a:r>
              <a:rPr lang="en-US" dirty="0" smtClean="0"/>
              <a:t> </a:t>
            </a:r>
            <a:r>
              <a:rPr lang="en-US" dirty="0" err="1" smtClean="0"/>
              <a:t>oaselor</a:t>
            </a:r>
            <a:r>
              <a:rPr lang="en-US" dirty="0" smtClean="0"/>
              <a:t> </a:t>
            </a:r>
            <a:r>
              <a:rPr lang="en-US" dirty="0" smtClean="0"/>
              <a:t>lungi</a:t>
            </a:r>
            <a:r>
              <a:rPr lang="ro-RO" dirty="0" smtClean="0"/>
              <a:t> </a:t>
            </a:r>
            <a:r>
              <a:rPr lang="en-US" dirty="0" smtClean="0"/>
              <a:t>(</a:t>
            </a:r>
            <a:r>
              <a:rPr lang="en-US" dirty="0" smtClean="0"/>
              <a:t>femur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humerus</a:t>
            </a:r>
            <a:r>
              <a:rPr lang="en-US" dirty="0" smtClean="0"/>
              <a:t>), </a:t>
            </a:r>
            <a:r>
              <a:rPr lang="en-US" dirty="0" err="1" smtClean="0"/>
              <a:t>anomalii</a:t>
            </a:r>
            <a:r>
              <a:rPr lang="en-US" dirty="0" smtClean="0"/>
              <a:t> </a:t>
            </a:r>
            <a:r>
              <a:rPr lang="en-US" dirty="0" err="1" smtClean="0"/>
              <a:t>cardiace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/</a:t>
            </a:r>
            <a:r>
              <a:rPr lang="en-US" dirty="0" err="1" smtClean="0"/>
              <a:t>sau</a:t>
            </a:r>
            <a:r>
              <a:rPr lang="en-US" dirty="0" smtClean="0"/>
              <a:t> digestive.</a:t>
            </a:r>
          </a:p>
          <a:p>
            <a:r>
              <a:rPr lang="en-US" dirty="0" err="1" smtClean="0"/>
              <a:t>Examenul</a:t>
            </a:r>
            <a:r>
              <a:rPr lang="en-US" dirty="0" smtClean="0"/>
              <a:t> </a:t>
            </a:r>
            <a:r>
              <a:rPr lang="en-US" dirty="0" err="1" smtClean="0"/>
              <a:t>citogenetic</a:t>
            </a:r>
            <a:r>
              <a:rPr lang="en-US" dirty="0" smtClean="0"/>
              <a:t> al </a:t>
            </a:r>
            <a:r>
              <a:rPr lang="en-US" dirty="0" err="1" smtClean="0"/>
              <a:t>celulelor</a:t>
            </a:r>
            <a:r>
              <a:rPr lang="en-US" dirty="0" smtClean="0"/>
              <a:t> </a:t>
            </a:r>
            <a:r>
              <a:rPr lang="en-US" dirty="0" err="1" smtClean="0"/>
              <a:t>fetale</a:t>
            </a:r>
            <a:r>
              <a:rPr lang="en-US" dirty="0" smtClean="0"/>
              <a:t> </a:t>
            </a:r>
            <a:r>
              <a:rPr lang="en-US" dirty="0" err="1" smtClean="0"/>
              <a:t>poate</a:t>
            </a:r>
            <a:r>
              <a:rPr lang="en-US" dirty="0" smtClean="0"/>
              <a:t> fi </a:t>
            </a:r>
            <a:r>
              <a:rPr lang="en-US" dirty="0" err="1" smtClean="0"/>
              <a:t>realizat</a:t>
            </a:r>
            <a:r>
              <a:rPr lang="en-US" dirty="0" smtClean="0"/>
              <a:t> in </a:t>
            </a:r>
            <a:r>
              <a:rPr lang="en-US" dirty="0" err="1" smtClean="0"/>
              <a:t>trimestru</a:t>
            </a:r>
            <a:r>
              <a:rPr lang="ro-RO" dirty="0" smtClean="0"/>
              <a:t>l 1</a:t>
            </a:r>
            <a:r>
              <a:rPr lang="en-US" dirty="0" smtClean="0"/>
              <a:t>, </a:t>
            </a:r>
            <a:r>
              <a:rPr lang="en-US" dirty="0" err="1" smtClean="0"/>
              <a:t>pe</a:t>
            </a:r>
            <a:r>
              <a:rPr lang="en-US" dirty="0" smtClean="0"/>
              <a:t> </a:t>
            </a:r>
            <a:r>
              <a:rPr lang="en-US" dirty="0" err="1" smtClean="0"/>
              <a:t>celule</a:t>
            </a:r>
            <a:r>
              <a:rPr lang="en-US" dirty="0" smtClean="0"/>
              <a:t> </a:t>
            </a:r>
            <a:r>
              <a:rPr lang="en-US" dirty="0" err="1" smtClean="0"/>
              <a:t>fetale</a:t>
            </a:r>
            <a:r>
              <a:rPr lang="en-US" dirty="0" smtClean="0"/>
              <a:t> </a:t>
            </a:r>
            <a:r>
              <a:rPr lang="en-US" dirty="0" err="1" smtClean="0"/>
              <a:t>obtinute</a:t>
            </a:r>
            <a:r>
              <a:rPr lang="en-US" dirty="0" smtClean="0"/>
              <a:t> </a:t>
            </a:r>
            <a:r>
              <a:rPr lang="en-US" dirty="0" err="1" smtClean="0"/>
              <a:t>prin</a:t>
            </a:r>
            <a:r>
              <a:rPr lang="en-US" dirty="0" smtClean="0"/>
              <a:t> </a:t>
            </a:r>
            <a:r>
              <a:rPr lang="en-US" dirty="0" err="1" smtClean="0"/>
              <a:t>punctia</a:t>
            </a:r>
            <a:r>
              <a:rPr lang="en-US" dirty="0" smtClean="0"/>
              <a:t> de </a:t>
            </a:r>
            <a:r>
              <a:rPr lang="en-US" dirty="0" err="1" smtClean="0"/>
              <a:t>vilozitati</a:t>
            </a:r>
            <a:r>
              <a:rPr lang="en-US" dirty="0" smtClean="0"/>
              <a:t> </a:t>
            </a:r>
            <a:r>
              <a:rPr lang="en-US" dirty="0" err="1" smtClean="0"/>
              <a:t>coriale</a:t>
            </a:r>
            <a:r>
              <a:rPr lang="en-US" dirty="0" smtClean="0"/>
              <a:t> </a:t>
            </a:r>
            <a:r>
              <a:rPr lang="en-US" dirty="0" err="1" smtClean="0"/>
              <a:t>sau</a:t>
            </a:r>
            <a:r>
              <a:rPr lang="en-US" dirty="0" smtClean="0"/>
              <a:t> in al 2 lea </a:t>
            </a:r>
            <a:r>
              <a:rPr lang="en-US" dirty="0" err="1" smtClean="0"/>
              <a:t>trimestru</a:t>
            </a:r>
            <a:r>
              <a:rPr lang="ro-RO" dirty="0" smtClean="0"/>
              <a:t>, </a:t>
            </a:r>
            <a:r>
              <a:rPr lang="en-US" dirty="0" err="1" smtClean="0"/>
              <a:t>prin</a:t>
            </a:r>
            <a:r>
              <a:rPr lang="en-US" dirty="0" smtClean="0"/>
              <a:t> </a:t>
            </a:r>
            <a:r>
              <a:rPr lang="en-US" dirty="0" err="1" smtClean="0"/>
              <a:t>punctia</a:t>
            </a:r>
            <a:r>
              <a:rPr lang="en-US" dirty="0" smtClean="0"/>
              <a:t> de </a:t>
            </a:r>
            <a:r>
              <a:rPr lang="en-US" dirty="0" err="1" smtClean="0"/>
              <a:t>lichid</a:t>
            </a:r>
            <a:r>
              <a:rPr lang="en-US" dirty="0" smtClean="0"/>
              <a:t> amniotic.</a:t>
            </a:r>
          </a:p>
          <a:p>
            <a:r>
              <a:rPr lang="en-US" dirty="0" smtClean="0"/>
              <a:t>Pot </a:t>
            </a:r>
            <a:r>
              <a:rPr lang="en-US" dirty="0" err="1" smtClean="0"/>
              <a:t>fi</a:t>
            </a:r>
            <a:r>
              <a:rPr lang="en-US" dirty="0" smtClean="0"/>
              <a:t> </a:t>
            </a:r>
            <a:r>
              <a:rPr lang="en-US" dirty="0" err="1" smtClean="0"/>
              <a:t>utilizate</a:t>
            </a:r>
            <a:r>
              <a:rPr lang="en-US" dirty="0" smtClean="0"/>
              <a:t> </a:t>
            </a:r>
            <a:r>
              <a:rPr lang="en-US" dirty="0" err="1" smtClean="0"/>
              <a:t>tehnicile</a:t>
            </a:r>
            <a:r>
              <a:rPr lang="en-US" dirty="0" smtClean="0"/>
              <a:t> </a:t>
            </a:r>
            <a:r>
              <a:rPr lang="en-US" dirty="0" err="1" smtClean="0"/>
              <a:t>rapide</a:t>
            </a:r>
            <a:r>
              <a:rPr lang="en-US" dirty="0" smtClean="0"/>
              <a:t> de </a:t>
            </a:r>
            <a:r>
              <a:rPr lang="en-US" b="1" dirty="0" err="1" smtClean="0"/>
              <a:t>citogenetica</a:t>
            </a:r>
            <a:r>
              <a:rPr lang="en-US" b="1" dirty="0" smtClean="0"/>
              <a:t> </a:t>
            </a:r>
            <a:r>
              <a:rPr lang="en-US" b="1" dirty="0" err="1" smtClean="0"/>
              <a:t>moleculara</a:t>
            </a:r>
            <a:r>
              <a:rPr lang="en-US" dirty="0" smtClean="0"/>
              <a:t>: FISH, MLPA, QF-PCR.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73274"/>
          </a:xfrm>
        </p:spPr>
        <p:txBody>
          <a:bodyPr/>
          <a:lstStyle/>
          <a:p>
            <a:r>
              <a:rPr lang="ro-RO" dirty="0" smtClean="0"/>
              <a:t>Cauza bolii 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1628800"/>
            <a:ext cx="8291264" cy="3384376"/>
          </a:xfrm>
        </p:spPr>
        <p:txBody>
          <a:bodyPr>
            <a:normAutofit/>
          </a:bodyPr>
          <a:lstStyle/>
          <a:p>
            <a:pPr>
              <a:buNone/>
            </a:pPr>
            <a:endParaRPr lang="ro-RO" dirty="0" smtClean="0"/>
          </a:p>
          <a:p>
            <a:pPr>
              <a:buNone/>
            </a:pPr>
            <a:r>
              <a:rPr lang="en-US" dirty="0" err="1" smtClean="0"/>
              <a:t>Varsta</a:t>
            </a:r>
            <a:r>
              <a:rPr lang="en-US" dirty="0" smtClean="0"/>
              <a:t> </a:t>
            </a:r>
            <a:r>
              <a:rPr lang="en-US" dirty="0" err="1" smtClean="0"/>
              <a:t>materna</a:t>
            </a:r>
            <a:r>
              <a:rPr lang="en-US" dirty="0" smtClean="0"/>
              <a:t>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err="1" smtClean="0"/>
              <a:t>singurul</a:t>
            </a:r>
            <a:r>
              <a:rPr lang="en-US" dirty="0" smtClean="0"/>
              <a:t> determinant evident al </a:t>
            </a:r>
            <a:r>
              <a:rPr lang="en-US" dirty="0" err="1" smtClean="0"/>
              <a:t>nedisjunctiei</a:t>
            </a:r>
            <a:r>
              <a:rPr lang="en-US" dirty="0" smtClean="0"/>
              <a:t>  </a:t>
            </a:r>
            <a:r>
              <a:rPr lang="en-US" dirty="0" err="1" smtClean="0"/>
              <a:t>dar</a:t>
            </a:r>
            <a:r>
              <a:rPr lang="en-US" dirty="0" smtClean="0"/>
              <a:t> </a:t>
            </a:r>
            <a:r>
              <a:rPr lang="en-US" dirty="0" err="1" smtClean="0"/>
              <a:t>numai</a:t>
            </a:r>
            <a:r>
              <a:rPr lang="en-US" dirty="0" smtClean="0"/>
              <a:t> 25% din </a:t>
            </a:r>
            <a:r>
              <a:rPr lang="en-US" dirty="0" err="1" smtClean="0"/>
              <a:t>pacientii</a:t>
            </a:r>
            <a:r>
              <a:rPr lang="en-US" dirty="0" smtClean="0"/>
              <a:t> cu </a:t>
            </a:r>
            <a:r>
              <a:rPr lang="en-US" dirty="0" err="1" smtClean="0"/>
              <a:t>sindrom</a:t>
            </a:r>
            <a:r>
              <a:rPr lang="en-US" dirty="0" smtClean="0"/>
              <a:t> Down se </a:t>
            </a:r>
            <a:r>
              <a:rPr lang="en-US" dirty="0" err="1" smtClean="0"/>
              <a:t>nasc</a:t>
            </a:r>
            <a:r>
              <a:rPr lang="en-US" dirty="0" smtClean="0"/>
              <a:t> din </a:t>
            </a:r>
            <a:r>
              <a:rPr lang="en-US" dirty="0" err="1" smtClean="0"/>
              <a:t>femei</a:t>
            </a:r>
            <a:r>
              <a:rPr lang="en-US" dirty="0" smtClean="0"/>
              <a:t> care au </a:t>
            </a:r>
            <a:r>
              <a:rPr lang="en-US" dirty="0" err="1" smtClean="0"/>
              <a:t>peste</a:t>
            </a:r>
            <a:r>
              <a:rPr lang="en-US" dirty="0" smtClean="0"/>
              <a:t> 35 de </a:t>
            </a:r>
            <a:r>
              <a:rPr lang="en-US" dirty="0" err="1" smtClean="0"/>
              <a:t>ani</a:t>
            </a:r>
            <a:r>
              <a:rPr lang="en-US" dirty="0" smtClean="0"/>
              <a:t>. 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Sfat</a:t>
            </a:r>
            <a:r>
              <a:rPr lang="en-US" dirty="0"/>
              <a:t> </a:t>
            </a:r>
            <a:r>
              <a:rPr lang="en-US" dirty="0" smtClean="0"/>
              <a:t>genetic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Riscul</a:t>
            </a:r>
            <a:r>
              <a:rPr lang="en-US" dirty="0" smtClean="0"/>
              <a:t> </a:t>
            </a:r>
            <a:r>
              <a:rPr lang="en-US" dirty="0" smtClean="0"/>
              <a:t>de  a </a:t>
            </a:r>
            <a:r>
              <a:rPr lang="en-US" dirty="0" err="1" smtClean="0"/>
              <a:t>avea</a:t>
            </a:r>
            <a:r>
              <a:rPr lang="en-US" dirty="0" smtClean="0"/>
              <a:t> un </a:t>
            </a:r>
            <a:r>
              <a:rPr lang="en-US" dirty="0" err="1" smtClean="0"/>
              <a:t>copil</a:t>
            </a:r>
            <a:r>
              <a:rPr lang="en-US" dirty="0" smtClean="0"/>
              <a:t> cu </a:t>
            </a:r>
            <a:r>
              <a:rPr lang="en-US" dirty="0" err="1" smtClean="0"/>
              <a:t>sindrom</a:t>
            </a:r>
            <a:r>
              <a:rPr lang="en-US" dirty="0" smtClean="0"/>
              <a:t> Down </a:t>
            </a:r>
            <a:r>
              <a:rPr lang="en-US" dirty="0" err="1" smtClean="0"/>
              <a:t>depinde</a:t>
            </a:r>
            <a:r>
              <a:rPr lang="en-US" dirty="0" smtClean="0"/>
              <a:t> de </a:t>
            </a:r>
            <a:r>
              <a:rPr lang="en-US" dirty="0" err="1" smtClean="0"/>
              <a:t>varsta</a:t>
            </a:r>
            <a:r>
              <a:rPr lang="en-US" dirty="0" smtClean="0"/>
              <a:t> </a:t>
            </a:r>
            <a:r>
              <a:rPr lang="en-US" dirty="0" err="1" smtClean="0"/>
              <a:t>mamei</a:t>
            </a:r>
            <a:r>
              <a:rPr lang="en-US" dirty="0" smtClean="0"/>
              <a:t> , de </a:t>
            </a:r>
            <a:r>
              <a:rPr lang="en-US" dirty="0" err="1" smtClean="0"/>
              <a:t>exemplu</a:t>
            </a:r>
            <a:r>
              <a:rPr lang="en-US" dirty="0" smtClean="0"/>
              <a:t> :</a:t>
            </a:r>
          </a:p>
          <a:p>
            <a:pPr lvl="1"/>
            <a:r>
              <a:rPr lang="en-US" dirty="0" smtClean="0"/>
              <a:t> </a:t>
            </a:r>
            <a:r>
              <a:rPr lang="en-US" dirty="0" smtClean="0"/>
              <a:t>1/1.560 </a:t>
            </a:r>
            <a:r>
              <a:rPr lang="en-US" dirty="0" smtClean="0"/>
              <a:t>la 20 de </a:t>
            </a:r>
            <a:r>
              <a:rPr lang="en-US" dirty="0" err="1" smtClean="0"/>
              <a:t>ani</a:t>
            </a:r>
            <a:endParaRPr lang="en-US" dirty="0" smtClean="0"/>
          </a:p>
          <a:p>
            <a:pPr lvl="1"/>
            <a:r>
              <a:rPr lang="en-US" dirty="0" smtClean="0"/>
              <a:t> </a:t>
            </a:r>
            <a:r>
              <a:rPr lang="en-US" dirty="0" smtClean="0"/>
              <a:t>1/375  </a:t>
            </a:r>
            <a:r>
              <a:rPr lang="en-US" dirty="0" smtClean="0"/>
              <a:t>la 35 de </a:t>
            </a:r>
            <a:r>
              <a:rPr lang="en-US" dirty="0" err="1" smtClean="0"/>
              <a:t>ani</a:t>
            </a:r>
            <a:endParaRPr lang="en-US" dirty="0" smtClean="0"/>
          </a:p>
          <a:p>
            <a:pPr lvl="1"/>
            <a:r>
              <a:rPr lang="en-US" dirty="0" smtClean="0"/>
              <a:t> </a:t>
            </a:r>
            <a:r>
              <a:rPr lang="en-US" dirty="0" smtClean="0"/>
              <a:t>1/25  </a:t>
            </a:r>
            <a:r>
              <a:rPr lang="en-US" dirty="0" smtClean="0"/>
              <a:t>la 45 de </a:t>
            </a:r>
            <a:r>
              <a:rPr lang="en-US" dirty="0" err="1" smtClean="0"/>
              <a:t>ani</a:t>
            </a:r>
            <a:endParaRPr lang="en-US" dirty="0" smtClean="0"/>
          </a:p>
          <a:p>
            <a:r>
              <a:rPr lang="en-US" dirty="0" err="1" smtClean="0"/>
              <a:t>Varsta</a:t>
            </a:r>
            <a:r>
              <a:rPr lang="en-US" dirty="0" smtClean="0"/>
              <a:t>  de 35 de </a:t>
            </a:r>
            <a:r>
              <a:rPr lang="en-US" dirty="0" err="1" smtClean="0"/>
              <a:t>ani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riscul</a:t>
            </a:r>
            <a:r>
              <a:rPr lang="en-US" dirty="0" smtClean="0"/>
              <a:t> </a:t>
            </a:r>
            <a:r>
              <a:rPr lang="en-US" dirty="0" err="1" smtClean="0"/>
              <a:t>asociat</a:t>
            </a:r>
            <a:r>
              <a:rPr lang="en-US" dirty="0" smtClean="0"/>
              <a:t> de 1/350 au </a:t>
            </a:r>
            <a:r>
              <a:rPr lang="en-US" dirty="0" err="1" smtClean="0"/>
              <a:t>fost</a:t>
            </a:r>
            <a:r>
              <a:rPr lang="en-US" dirty="0" smtClean="0"/>
              <a:t> </a:t>
            </a:r>
            <a:r>
              <a:rPr lang="ro-RO" dirty="0" smtClean="0"/>
              <a:t>stabilite </a:t>
            </a:r>
            <a:r>
              <a:rPr lang="en-US" dirty="0" smtClean="0"/>
              <a:t>in </a:t>
            </a:r>
            <a:r>
              <a:rPr lang="en-US" dirty="0" err="1" smtClean="0"/>
              <a:t>multe</a:t>
            </a:r>
            <a:r>
              <a:rPr lang="en-US" dirty="0" smtClean="0"/>
              <a:t>  </a:t>
            </a:r>
            <a:r>
              <a:rPr lang="en-US" dirty="0" err="1" smtClean="0"/>
              <a:t>tari</a:t>
            </a:r>
            <a:r>
              <a:rPr lang="en-US" dirty="0" smtClean="0"/>
              <a:t> , ca </a:t>
            </a:r>
            <a:r>
              <a:rPr lang="en-US" dirty="0" err="1" smtClean="0"/>
              <a:t>limite</a:t>
            </a:r>
            <a:r>
              <a:rPr lang="en-US" dirty="0" smtClean="0"/>
              <a:t> in </a:t>
            </a:r>
            <a:r>
              <a:rPr lang="en-US" dirty="0" err="1" smtClean="0"/>
              <a:t>depistarea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diagnosticul</a:t>
            </a:r>
            <a:r>
              <a:rPr lang="en-US" dirty="0" smtClean="0"/>
              <a:t> prenatal.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929258"/>
          </a:xfrm>
        </p:spPr>
        <p:txBody>
          <a:bodyPr/>
          <a:lstStyle/>
          <a:p>
            <a:r>
              <a:rPr lang="en-US" dirty="0" err="1"/>
              <a:t>Riscul</a:t>
            </a:r>
            <a:r>
              <a:rPr lang="en-US" dirty="0"/>
              <a:t> </a:t>
            </a:r>
            <a:r>
              <a:rPr lang="en-US" dirty="0" err="1"/>
              <a:t>recurentei</a:t>
            </a:r>
            <a:r>
              <a:rPr lang="en-US" dirty="0"/>
              <a:t> 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3528" y="1412776"/>
            <a:ext cx="8568952" cy="4572000"/>
          </a:xfrm>
        </p:spPr>
        <p:txBody>
          <a:bodyPr>
            <a:normAutofit lnSpcReduction="10000"/>
          </a:bodyPr>
          <a:lstStyle/>
          <a:p>
            <a:pPr marL="64008" indent="0">
              <a:buNone/>
            </a:pPr>
            <a:r>
              <a:rPr lang="en-US" b="1" dirty="0" err="1" smtClean="0"/>
              <a:t>Cuplu</a:t>
            </a:r>
            <a:r>
              <a:rPr lang="ro-RO" b="1" dirty="0" smtClean="0"/>
              <a:t> </a:t>
            </a:r>
            <a:r>
              <a:rPr lang="en-US" b="1" dirty="0" smtClean="0"/>
              <a:t>care </a:t>
            </a:r>
            <a:r>
              <a:rPr lang="en-US" b="1" dirty="0" smtClean="0"/>
              <a:t>are un </a:t>
            </a:r>
            <a:r>
              <a:rPr lang="en-US" b="1" dirty="0" err="1" smtClean="0"/>
              <a:t>copil</a:t>
            </a:r>
            <a:r>
              <a:rPr lang="en-US" b="1" dirty="0" smtClean="0"/>
              <a:t> cu </a:t>
            </a:r>
            <a:r>
              <a:rPr lang="en-US" b="1" dirty="0" err="1" smtClean="0"/>
              <a:t>sindrom</a:t>
            </a:r>
            <a:r>
              <a:rPr lang="en-US" b="1" dirty="0" smtClean="0"/>
              <a:t> Down</a:t>
            </a:r>
            <a:r>
              <a:rPr lang="en-US" b="1" dirty="0" smtClean="0"/>
              <a:t>):</a:t>
            </a:r>
            <a:endParaRPr lang="ro-RO" b="1" dirty="0" smtClean="0"/>
          </a:p>
          <a:p>
            <a:pPr marL="64008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In </a:t>
            </a:r>
            <a:r>
              <a:rPr lang="en-US" i="1" dirty="0" err="1" smtClean="0"/>
              <a:t>trisomia</a:t>
            </a:r>
            <a:r>
              <a:rPr lang="en-US" i="1" dirty="0" smtClean="0"/>
              <a:t> 21 </a:t>
            </a:r>
            <a:r>
              <a:rPr lang="en-US" i="1" dirty="0" err="1" smtClean="0"/>
              <a:t>libera</a:t>
            </a:r>
            <a:r>
              <a:rPr lang="en-US" i="1" dirty="0" smtClean="0"/>
              <a:t> </a:t>
            </a:r>
            <a:r>
              <a:rPr lang="en-US" i="1" dirty="0" err="1" smtClean="0"/>
              <a:t>si</a:t>
            </a:r>
            <a:r>
              <a:rPr lang="en-US" i="1" dirty="0" smtClean="0"/>
              <a:t> </a:t>
            </a:r>
            <a:r>
              <a:rPr lang="en-US" i="1" dirty="0" err="1" smtClean="0"/>
              <a:t>omogena</a:t>
            </a:r>
            <a:r>
              <a:rPr lang="ro-RO" i="1" dirty="0" smtClean="0"/>
              <a:t> </a:t>
            </a:r>
            <a:r>
              <a:rPr lang="en-US" i="1" dirty="0" smtClean="0"/>
              <a:t>=</a:t>
            </a:r>
            <a:r>
              <a:rPr lang="ro-RO" i="1" dirty="0" smtClean="0"/>
              <a:t> </a:t>
            </a:r>
            <a:r>
              <a:rPr lang="en-US" dirty="0" err="1" smtClean="0"/>
              <a:t>riscul</a:t>
            </a:r>
            <a:r>
              <a:rPr lang="en-US" i="1" dirty="0" smtClean="0"/>
              <a:t> </a:t>
            </a:r>
            <a:r>
              <a:rPr lang="en-US" dirty="0" err="1" smtClean="0"/>
              <a:t>teoretic</a:t>
            </a:r>
            <a:r>
              <a:rPr lang="en-US" dirty="0" smtClean="0"/>
              <a:t> de </a:t>
            </a:r>
            <a:r>
              <a:rPr lang="en-US" dirty="0" err="1" smtClean="0"/>
              <a:t>recurenta</a:t>
            </a:r>
            <a:r>
              <a:rPr lang="en-US" dirty="0" smtClean="0"/>
              <a:t> </a:t>
            </a:r>
            <a:r>
              <a:rPr lang="en-US" dirty="0" err="1" smtClean="0"/>
              <a:t>este</a:t>
            </a:r>
            <a:r>
              <a:rPr lang="en-US" dirty="0" smtClean="0"/>
              <a:t> in </a:t>
            </a:r>
            <a:r>
              <a:rPr lang="en-US" dirty="0" err="1" smtClean="0"/>
              <a:t>medie</a:t>
            </a:r>
            <a:r>
              <a:rPr lang="en-US" dirty="0" smtClean="0"/>
              <a:t> de 1%, se </a:t>
            </a:r>
            <a:r>
              <a:rPr lang="en-US" dirty="0" err="1" smtClean="0"/>
              <a:t>recomanda</a:t>
            </a:r>
            <a:r>
              <a:rPr lang="en-US" dirty="0" smtClean="0"/>
              <a:t> </a:t>
            </a:r>
            <a:r>
              <a:rPr lang="en-US" dirty="0" err="1" smtClean="0"/>
              <a:t>efectuarea</a:t>
            </a:r>
            <a:r>
              <a:rPr lang="en-US" dirty="0" smtClean="0"/>
              <a:t> </a:t>
            </a:r>
            <a:r>
              <a:rPr lang="en-US" dirty="0" err="1" smtClean="0"/>
              <a:t>cariotipului</a:t>
            </a:r>
            <a:r>
              <a:rPr lang="en-US" dirty="0" smtClean="0"/>
              <a:t> </a:t>
            </a:r>
            <a:r>
              <a:rPr lang="en-US" dirty="0" err="1" smtClean="0"/>
              <a:t>pentru</a:t>
            </a:r>
            <a:r>
              <a:rPr lang="en-US" dirty="0" smtClean="0"/>
              <a:t> a exclude un </a:t>
            </a:r>
            <a:r>
              <a:rPr lang="en-US" dirty="0" err="1" smtClean="0"/>
              <a:t>mozaic</a:t>
            </a:r>
            <a:r>
              <a:rPr lang="en-US" dirty="0" smtClean="0"/>
              <a:t> </a:t>
            </a:r>
            <a:r>
              <a:rPr lang="en-US" dirty="0" smtClean="0"/>
              <a:t>germinal</a:t>
            </a:r>
            <a:endParaRPr lang="ro-RO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</a:t>
            </a:r>
            <a:r>
              <a:rPr lang="en-US" i="1" dirty="0" smtClean="0"/>
              <a:t> </a:t>
            </a:r>
            <a:r>
              <a:rPr lang="en-US" i="1" dirty="0" err="1" smtClean="0"/>
              <a:t>trisomia</a:t>
            </a:r>
            <a:r>
              <a:rPr lang="en-US" i="1" dirty="0" smtClean="0"/>
              <a:t> 21</a:t>
            </a:r>
            <a:r>
              <a:rPr lang="en-US" dirty="0" smtClean="0"/>
              <a:t> </a:t>
            </a:r>
            <a:r>
              <a:rPr lang="en-US" i="1" dirty="0" err="1" smtClean="0"/>
              <a:t>prin</a:t>
            </a:r>
            <a:r>
              <a:rPr lang="en-US" i="1" dirty="0" smtClean="0"/>
              <a:t> </a:t>
            </a:r>
            <a:r>
              <a:rPr lang="en-US" dirty="0" err="1" smtClean="0"/>
              <a:t>mozaic</a:t>
            </a:r>
            <a:r>
              <a:rPr lang="ro-RO" dirty="0" smtClean="0"/>
              <a:t> </a:t>
            </a:r>
            <a:r>
              <a:rPr lang="en-US" dirty="0" smtClean="0"/>
              <a:t>–</a:t>
            </a:r>
            <a:r>
              <a:rPr lang="ro-RO" dirty="0" smtClean="0"/>
              <a:t> riscul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smtClean="0"/>
              <a:t>de &lt;0.1 </a:t>
            </a:r>
            <a:r>
              <a:rPr lang="en-US" dirty="0" smtClean="0"/>
              <a:t>%</a:t>
            </a:r>
            <a:r>
              <a:rPr lang="ro-RO" dirty="0" smtClean="0"/>
              <a:t> </a:t>
            </a:r>
            <a:r>
              <a:rPr lang="en-US" dirty="0" smtClean="0"/>
              <a:t>-</a:t>
            </a:r>
            <a:r>
              <a:rPr lang="ro-RO" dirty="0" smtClean="0"/>
              <a:t> </a:t>
            </a:r>
            <a:r>
              <a:rPr lang="en-US" dirty="0" err="1" smtClean="0"/>
              <a:t>anomalia</a:t>
            </a:r>
            <a:r>
              <a:rPr lang="en-US" dirty="0" smtClean="0"/>
              <a:t> </a:t>
            </a:r>
            <a:r>
              <a:rPr lang="en-US" dirty="0" err="1" smtClean="0"/>
              <a:t>este</a:t>
            </a:r>
            <a:r>
              <a:rPr lang="en-US" dirty="0" smtClean="0"/>
              <a:t> data de un accident mitotic in </a:t>
            </a:r>
            <a:r>
              <a:rPr lang="en-US" dirty="0" err="1" smtClean="0"/>
              <a:t>primele</a:t>
            </a:r>
            <a:r>
              <a:rPr lang="en-US" dirty="0" smtClean="0"/>
              <a:t> </a:t>
            </a:r>
            <a:r>
              <a:rPr lang="en-US" dirty="0" err="1" smtClean="0"/>
              <a:t>etape</a:t>
            </a:r>
            <a:r>
              <a:rPr lang="en-US" dirty="0" smtClean="0"/>
              <a:t> ale </a:t>
            </a:r>
            <a:r>
              <a:rPr lang="en-US" dirty="0" err="1" smtClean="0"/>
              <a:t>dezvoltarii</a:t>
            </a:r>
            <a:r>
              <a:rPr lang="en-US" dirty="0" smtClean="0"/>
              <a:t> </a:t>
            </a:r>
            <a:r>
              <a:rPr lang="en-US" dirty="0" err="1" smtClean="0"/>
              <a:t>embrionare</a:t>
            </a:r>
            <a:endParaRPr lang="en-US" dirty="0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Riscul</a:t>
            </a:r>
            <a:r>
              <a:rPr lang="en-US" dirty="0"/>
              <a:t> </a:t>
            </a:r>
            <a:r>
              <a:rPr lang="en-US" dirty="0" err="1" smtClean="0"/>
              <a:t>recurentei</a:t>
            </a:r>
            <a:r>
              <a:rPr lang="ro-RO" dirty="0" smtClean="0"/>
              <a:t> (RR)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67544" y="1412776"/>
            <a:ext cx="79928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  </a:t>
            </a:r>
            <a:r>
              <a:rPr lang="ro-RO" sz="2400" b="1" dirty="0" smtClean="0"/>
              <a:t>I</a:t>
            </a:r>
            <a:r>
              <a:rPr lang="en-US" sz="2400" b="1" dirty="0" smtClean="0"/>
              <a:t>n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trisomia</a:t>
            </a:r>
            <a:r>
              <a:rPr lang="en-US" sz="2400" b="1" i="1" dirty="0" smtClean="0"/>
              <a:t> 21 </a:t>
            </a:r>
            <a:r>
              <a:rPr lang="en-US" sz="2400" b="1" i="1" dirty="0" err="1" smtClean="0"/>
              <a:t>prin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translocatie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neechilibrata</a:t>
            </a:r>
            <a:r>
              <a:rPr lang="en-US" sz="2400" b="1" i="1" dirty="0" smtClean="0"/>
              <a:t> </a:t>
            </a:r>
            <a:r>
              <a:rPr lang="ro-RO" sz="2400" b="1" i="1" dirty="0" smtClean="0"/>
              <a:t> </a:t>
            </a:r>
            <a:r>
              <a:rPr lang="en-US" sz="2400" dirty="0" smtClean="0"/>
              <a:t>se </a:t>
            </a:r>
            <a:r>
              <a:rPr lang="en-US" sz="2400" dirty="0" err="1" smtClean="0"/>
              <a:t>impune</a:t>
            </a:r>
            <a:r>
              <a:rPr lang="en-US" sz="2400" dirty="0" smtClean="0"/>
              <a:t> </a:t>
            </a:r>
            <a:r>
              <a:rPr lang="en-US" sz="2400" dirty="0" err="1" smtClean="0"/>
              <a:t>obligatoriu</a:t>
            </a:r>
            <a:r>
              <a:rPr lang="en-US" sz="2400" dirty="0" smtClean="0"/>
              <a:t> </a:t>
            </a:r>
            <a:r>
              <a:rPr lang="en-US" sz="2400" dirty="0" err="1" smtClean="0"/>
              <a:t>efectuarea</a:t>
            </a:r>
            <a:r>
              <a:rPr lang="en-US" sz="2400" dirty="0" smtClean="0"/>
              <a:t> </a:t>
            </a:r>
            <a:r>
              <a:rPr lang="en-US" sz="2400" dirty="0" err="1" smtClean="0"/>
              <a:t>analizei</a:t>
            </a:r>
            <a:r>
              <a:rPr lang="en-US" sz="2400" dirty="0" smtClean="0"/>
              <a:t> </a:t>
            </a:r>
            <a:r>
              <a:rPr lang="en-US" sz="2400" dirty="0" err="1" smtClean="0"/>
              <a:t>cromozomiale</a:t>
            </a:r>
            <a:r>
              <a:rPr lang="en-US" sz="2400" dirty="0" smtClean="0"/>
              <a:t> la </a:t>
            </a:r>
            <a:r>
              <a:rPr lang="en-US" sz="2400" dirty="0" err="1" smtClean="0"/>
              <a:t>ambii</a:t>
            </a:r>
            <a:r>
              <a:rPr lang="en-US" sz="2400" dirty="0" smtClean="0"/>
              <a:t> </a:t>
            </a:r>
            <a:r>
              <a:rPr lang="en-US" sz="2400" dirty="0" err="1" smtClean="0"/>
              <a:t>parinti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   </a:t>
            </a:r>
            <a:r>
              <a:rPr lang="ro-RO" sz="2400" dirty="0" smtClean="0"/>
              <a:t>	</a:t>
            </a:r>
            <a:r>
              <a:rPr lang="en-US" sz="2400" dirty="0" smtClean="0"/>
              <a:t> </a:t>
            </a:r>
            <a:r>
              <a:rPr lang="en-US" sz="2400" dirty="0" err="1" smtClean="0"/>
              <a:t>Daca</a:t>
            </a:r>
            <a:r>
              <a:rPr lang="en-US" sz="2400" dirty="0" smtClean="0"/>
              <a:t> </a:t>
            </a:r>
            <a:r>
              <a:rPr lang="en-US" sz="2400" dirty="0" err="1" smtClean="0"/>
              <a:t>translocatia</a:t>
            </a:r>
            <a:r>
              <a:rPr lang="en-US" sz="2400" dirty="0" smtClean="0"/>
              <a:t> </a:t>
            </a:r>
            <a:r>
              <a:rPr lang="en-US" sz="2400" dirty="0" err="1" smtClean="0"/>
              <a:t>este</a:t>
            </a:r>
            <a:r>
              <a:rPr lang="en-US" sz="2400" dirty="0" smtClean="0"/>
              <a:t> </a:t>
            </a:r>
            <a:r>
              <a:rPr lang="en-US" sz="2400" b="1" i="1" dirty="0" smtClean="0"/>
              <a:t>de </a:t>
            </a:r>
            <a:r>
              <a:rPr lang="en-US" sz="2400" b="1" i="1" dirty="0" smtClean="0"/>
              <a:t>novo</a:t>
            </a:r>
            <a:r>
              <a:rPr lang="ro-RO" sz="2400" b="1" i="1" dirty="0" smtClean="0"/>
              <a:t> </a:t>
            </a:r>
            <a:r>
              <a:rPr lang="en-US" sz="2400" i="1" dirty="0" smtClean="0"/>
              <a:t>(</a:t>
            </a:r>
            <a:r>
              <a:rPr lang="en-US" sz="2400" dirty="0" err="1" smtClean="0"/>
              <a:t>parintii</a:t>
            </a:r>
            <a:r>
              <a:rPr lang="en-US" sz="2400" dirty="0" smtClean="0"/>
              <a:t> =</a:t>
            </a:r>
            <a:r>
              <a:rPr lang="en-US" sz="2400" dirty="0" err="1" smtClean="0"/>
              <a:t>cariotip</a:t>
            </a:r>
            <a:r>
              <a:rPr lang="en-US" sz="2400" dirty="0" smtClean="0"/>
              <a:t> normal</a:t>
            </a:r>
            <a:r>
              <a:rPr lang="en-US" sz="2400" dirty="0" smtClean="0"/>
              <a:t>)</a:t>
            </a:r>
            <a:r>
              <a:rPr lang="ro-RO" sz="2400" dirty="0" smtClean="0"/>
              <a:t>, </a:t>
            </a:r>
            <a:r>
              <a:rPr lang="en-US" sz="2400" dirty="0" smtClean="0"/>
              <a:t>RR=1</a:t>
            </a:r>
            <a:r>
              <a:rPr lang="en-US" sz="2400" dirty="0" smtClean="0"/>
              <a:t>%</a:t>
            </a:r>
          </a:p>
          <a:p>
            <a:r>
              <a:rPr lang="ro-RO" sz="2400" dirty="0" smtClean="0"/>
              <a:t>	</a:t>
            </a:r>
            <a:r>
              <a:rPr lang="en-US" sz="2400" dirty="0" err="1" smtClean="0"/>
              <a:t>Daca</a:t>
            </a:r>
            <a:r>
              <a:rPr lang="en-US" sz="2400" dirty="0" smtClean="0"/>
              <a:t> </a:t>
            </a:r>
            <a:r>
              <a:rPr lang="en-US" sz="2400" dirty="0" err="1" smtClean="0"/>
              <a:t>translocatia</a:t>
            </a:r>
            <a:r>
              <a:rPr lang="en-US" sz="2400" dirty="0" smtClean="0"/>
              <a:t> </a:t>
            </a:r>
            <a:r>
              <a:rPr lang="en-US" sz="2400" dirty="0" err="1" smtClean="0"/>
              <a:t>este</a:t>
            </a:r>
            <a:r>
              <a:rPr lang="en-US" sz="2400" dirty="0" smtClean="0"/>
              <a:t> </a:t>
            </a:r>
            <a:r>
              <a:rPr lang="en-US" sz="2400" dirty="0" err="1" smtClean="0"/>
              <a:t>prezenta</a:t>
            </a:r>
            <a:r>
              <a:rPr lang="en-US" sz="2400" dirty="0" smtClean="0"/>
              <a:t> la </a:t>
            </a:r>
            <a:r>
              <a:rPr lang="en-US" sz="2400" b="1" dirty="0" err="1" smtClean="0"/>
              <a:t>tata</a:t>
            </a:r>
            <a:r>
              <a:rPr lang="en-US" sz="2400" dirty="0" smtClean="0"/>
              <a:t> RR=3-5%</a:t>
            </a:r>
          </a:p>
          <a:p>
            <a:r>
              <a:rPr lang="ro-RO" sz="2400" dirty="0" smtClean="0"/>
              <a:t>	</a:t>
            </a:r>
          </a:p>
          <a:p>
            <a:r>
              <a:rPr lang="ro-RO" sz="2400" dirty="0"/>
              <a:t>	</a:t>
            </a:r>
            <a:r>
              <a:rPr lang="en-US" sz="2400" dirty="0" err="1" smtClean="0"/>
              <a:t>Daca</a:t>
            </a:r>
            <a:r>
              <a:rPr lang="en-US" sz="2400" dirty="0" smtClean="0"/>
              <a:t> </a:t>
            </a:r>
            <a:r>
              <a:rPr lang="en-US" sz="2400" dirty="0" err="1" smtClean="0"/>
              <a:t>translocatia</a:t>
            </a:r>
            <a:r>
              <a:rPr lang="en-US" sz="2400" dirty="0" smtClean="0"/>
              <a:t> </a:t>
            </a:r>
            <a:r>
              <a:rPr lang="en-US" sz="2400" dirty="0" err="1" smtClean="0"/>
              <a:t>este</a:t>
            </a:r>
            <a:r>
              <a:rPr lang="en-US" sz="2400" dirty="0" smtClean="0"/>
              <a:t> </a:t>
            </a:r>
            <a:r>
              <a:rPr lang="en-US" sz="2400" dirty="0" err="1" smtClean="0"/>
              <a:t>prezenta</a:t>
            </a:r>
            <a:r>
              <a:rPr lang="en-US" sz="2400" dirty="0" smtClean="0"/>
              <a:t> la </a:t>
            </a:r>
            <a:r>
              <a:rPr lang="en-US" sz="2400" b="1" dirty="0" smtClean="0"/>
              <a:t>mama</a:t>
            </a:r>
            <a:r>
              <a:rPr lang="en-US" sz="2400" dirty="0" smtClean="0"/>
              <a:t> RR </a:t>
            </a:r>
            <a:r>
              <a:rPr lang="en-US" sz="2400" dirty="0" err="1" smtClean="0"/>
              <a:t>depinde</a:t>
            </a:r>
            <a:r>
              <a:rPr lang="en-US" sz="2400" dirty="0" smtClean="0"/>
              <a:t> de </a:t>
            </a:r>
            <a:r>
              <a:rPr lang="en-US" sz="2400" dirty="0" err="1" smtClean="0"/>
              <a:t>tipul</a:t>
            </a:r>
            <a:r>
              <a:rPr lang="en-US" sz="2400" dirty="0" smtClean="0"/>
              <a:t> </a:t>
            </a:r>
            <a:r>
              <a:rPr lang="en-US" sz="2400" dirty="0" err="1" smtClean="0"/>
              <a:t>anomaliei</a:t>
            </a:r>
            <a:r>
              <a:rPr lang="en-US" sz="2400" dirty="0" smtClean="0"/>
              <a:t>: </a:t>
            </a:r>
          </a:p>
          <a:p>
            <a:pPr lvl="1"/>
            <a:r>
              <a:rPr lang="en-US" sz="2400" dirty="0" smtClean="0"/>
              <a:t> </a:t>
            </a:r>
            <a:r>
              <a:rPr lang="en-US" sz="2400" b="1" dirty="0" smtClean="0"/>
              <a:t>a</a:t>
            </a:r>
            <a:r>
              <a:rPr lang="en-US" sz="2400" dirty="0" smtClean="0"/>
              <a:t>. </a:t>
            </a:r>
            <a:r>
              <a:rPr lang="en-US" sz="2400" dirty="0" err="1" smtClean="0"/>
              <a:t>translocatie</a:t>
            </a:r>
            <a:r>
              <a:rPr lang="en-US" sz="2400" dirty="0" smtClean="0"/>
              <a:t> </a:t>
            </a:r>
            <a:r>
              <a:rPr lang="en-US" sz="2400" dirty="0" err="1" smtClean="0"/>
              <a:t>Robertsoniana</a:t>
            </a:r>
            <a:r>
              <a:rPr lang="en-US" sz="2400" dirty="0" smtClean="0"/>
              <a:t> </a:t>
            </a:r>
            <a:r>
              <a:rPr lang="en-US" sz="2400" dirty="0" err="1" smtClean="0"/>
              <a:t>intre</a:t>
            </a:r>
            <a:r>
              <a:rPr lang="en-US" sz="2400" dirty="0" smtClean="0"/>
              <a:t> </a:t>
            </a:r>
            <a:r>
              <a:rPr lang="en-US" sz="2400" dirty="0" err="1" smtClean="0"/>
              <a:t>cromozomi</a:t>
            </a:r>
            <a:r>
              <a:rPr lang="en-US" sz="2400" dirty="0" smtClean="0"/>
              <a:t> </a:t>
            </a:r>
            <a:r>
              <a:rPr lang="en-US" sz="2400" dirty="0" err="1" smtClean="0"/>
              <a:t>acrocentrici</a:t>
            </a:r>
            <a:r>
              <a:rPr lang="ro-RO" sz="2400" dirty="0" smtClean="0"/>
              <a:t> </a:t>
            </a:r>
            <a:r>
              <a:rPr lang="en-US" sz="2400" dirty="0" err="1" smtClean="0"/>
              <a:t>neomologi</a:t>
            </a:r>
            <a:r>
              <a:rPr lang="en-US" sz="2400" dirty="0" smtClean="0"/>
              <a:t> </a:t>
            </a:r>
            <a:r>
              <a:rPr lang="en-US" sz="2400" dirty="0" smtClean="0"/>
              <a:t>RR=10-15%</a:t>
            </a:r>
          </a:p>
          <a:p>
            <a:pPr lvl="1"/>
            <a:r>
              <a:rPr lang="en-US" sz="2400" b="1" dirty="0" smtClean="0"/>
              <a:t> </a:t>
            </a:r>
            <a:r>
              <a:rPr lang="en-US" sz="2400" b="1" dirty="0" smtClean="0"/>
              <a:t>b</a:t>
            </a:r>
            <a:r>
              <a:rPr lang="en-US" sz="2400" dirty="0" smtClean="0"/>
              <a:t>. </a:t>
            </a:r>
            <a:r>
              <a:rPr lang="en-US" sz="2400" dirty="0" err="1" smtClean="0"/>
              <a:t>translocatie</a:t>
            </a:r>
            <a:r>
              <a:rPr lang="en-US" sz="2400" dirty="0" smtClean="0"/>
              <a:t> </a:t>
            </a:r>
            <a:r>
              <a:rPr lang="en-US" sz="2400" dirty="0" err="1" smtClean="0"/>
              <a:t>Robertsoniana</a:t>
            </a:r>
            <a:r>
              <a:rPr lang="en-US" sz="2400" dirty="0" smtClean="0"/>
              <a:t> t(21;21) RR=100%</a:t>
            </a:r>
            <a:endParaRPr lang="en-US" sz="2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Instituirea</a:t>
            </a:r>
            <a:r>
              <a:rPr lang="en-US" dirty="0" smtClean="0"/>
              <a:t> </a:t>
            </a:r>
            <a:r>
              <a:rPr lang="en-US" dirty="0" err="1" smtClean="0"/>
              <a:t>unui</a:t>
            </a:r>
            <a:r>
              <a:rPr lang="en-US" dirty="0" smtClean="0"/>
              <a:t> program de </a:t>
            </a:r>
            <a:r>
              <a:rPr lang="en-US" dirty="0" err="1" smtClean="0"/>
              <a:t>urmarire</a:t>
            </a:r>
            <a:r>
              <a:rPr lang="en-US" dirty="0" smtClean="0"/>
              <a:t> a </a:t>
            </a:r>
            <a:r>
              <a:rPr lang="en-US" dirty="0" err="1" smtClean="0"/>
              <a:t>copilului</a:t>
            </a:r>
            <a:r>
              <a:rPr lang="en-US" dirty="0" smtClean="0"/>
              <a:t> / </a:t>
            </a:r>
            <a:r>
              <a:rPr lang="en-US" dirty="0" err="1" smtClean="0"/>
              <a:t>adultului</a:t>
            </a:r>
            <a:r>
              <a:rPr lang="en-US" dirty="0" smtClean="0"/>
              <a:t> cu </a:t>
            </a:r>
            <a:r>
              <a:rPr lang="en-US" dirty="0" err="1" smtClean="0"/>
              <a:t>diagnosticat</a:t>
            </a:r>
            <a:r>
              <a:rPr lang="en-US" dirty="0" smtClean="0"/>
              <a:t> cu </a:t>
            </a:r>
            <a:r>
              <a:rPr lang="en-US" dirty="0" err="1" smtClean="0"/>
              <a:t>sindrom</a:t>
            </a:r>
            <a:r>
              <a:rPr lang="en-US" dirty="0" smtClean="0"/>
              <a:t> Down:</a:t>
            </a:r>
            <a:endParaRPr lang="en-US" dirty="0"/>
          </a:p>
        </p:txBody>
      </p:sp>
      <p:sp>
        <p:nvSpPr>
          <p:cNvPr id="4098" name="AutoShape 2" descr="data:image/jpeg;base64,/9j/4AAQSkZJRgABAQAAAQABAAD/2wCEAAkGBxQTEhQUEhQUFBUWFxQUFRUVFxQVFRcVFBUWFhQUFxUYHCggGBolHBUUITEhJSkrLi4uFx8zODMsNygtLisBCgoKDg0OGxAQGywkICQsLCwsLCwsLCwsLCwsLCwsLCwsLCwsLCwsLCwsLCwsLCwsLCwsLCwsLCwsLCwsLCwsLP/AABEIAOoA1wMBIgACEQEDEQH/xAAcAAACAgMBAQAAAAAAAAAAAAAFBgMEAAIHAQj/xAA+EAABAgQDBQYEBAUEAgMAAAABAAIDBBEhBRIxBkFRYXEiMoGRobETUsHwBxTR4SNCYoKSFXKy8TPCJGNz/8QAGwEAAgMBAQEAAAAAAAAAAAAAAgMBBAUGAAf/xAApEQADAAICAgICAgMAAwEAAAAAAQIDEQQhEjETQSJRBWEjQoEycfAV/9oADAMBAAIRAxEAPwDo0eBlhmnBJ03MUNEyzk52DTgkiK+pJWVzsrVLR0P8bx9y3RDiFHBebNw2mJTmtZg2UeBRssVDwqdX2W+dKWB6OqSrAGhD8Ui0CklZkFuqG4hFqVtXgq5aRxGfPMoGzsejbG6AymJEvOattEZjwM2i8bhwposeV8FOaJ4+WV2EMFmbpnl5tK0rLlosK9EQh1A3hbvHiKkTn5LT6RfxKdpvUUu+t0Lm2V1KJSRsFPJxqYLH8fyHkonmm9lDS1Fowq1D2yjzu87Lm+RDd9I6fBaU9sqv0QLEdUyxJN/A+R/RL+MSjhehUYYqbT0WPOXLWz3C4pqjhfbVLWFPobo8yKuylrwTPnXKiq5Dn+yWI4UQ97KknctpqY3VUJjjSqy8reS9HV8TCuPh2i1JxaClFMXqKVotYka6Xlxyuh2DJVbomZDrdQzDV5CiWVaZmKJdYZHRnrZLDhVFVL8DSqqYbEdTqr8R6CsKl9DJz1TaPclVi0hRqErxMWBCK5DTMixSWG+5LjxdFYUQFqGHVY/Me6NnhTqSCK2yHSppERaJohQ76PgP/Kj3PX+Cv/Q8YZH7IWTr82iGSEUUAqiDKErquRlnDGz5govLk0bS8NFYcuAL3PovJSEBuurYo27vLeubc1mvyZp48DXSImw3HTTw9lXm47WWDS93Bo9zoPNTzEQvFK0roGndzIVSabVnw2WqO8Nw48/FX8UuF7LSwT99giZxGM/SGxo/y04mw5dSLqzBm47WjsNrQGl99aeisQ4bWta1vdvTeSAdaneTU9VK2IC6+4ZqcaUp7eqa22u2HMqXuVo9EzHAbVrSDSuu/wDRT/nCBeH4ZqcvH0UQmatdTw9f0WQY1ak6etDp+iX8c/od8l/snl5uG4lt2O3tdZ3he46VUM5LupVpr1uP2U0SXDm6V0PMHkfNeNdlpeot1BQvHIyc1r7F18PtUIyHd8p6HUdD5qOLELKglMMyxrxehG/j1Qibk6imvyn73fqprk5Ma19DMPGwZr8qWmAI0wa1WhnLhTRZcqL8olTyPs6FcOHPiE4E9QUW0SPWiHQm0UxNCgrkJsWuGo6QQZGVObBJWpfRatjgnVG8ioVOHwey/JtKlm4tAo4M0AqczMVd4qdkRjTfovQoixayzBvWI/NlesM7BsrMdnVaVQ/DolQEQCw89bo2sU+MmP0Qwjtoo5DIx7Sbw3rKgOXO8NL+gvhT6lGpR3bS3hT7m6LOmslTvNum8nrot7nPyaR8/wAGF/Iw7HnxDBNake/Ac1Iyp7TzV1qN3DrxKVpaazuaPLnuzdNw43RyNMAEVNqOcfvzp0CryaXikuizHmg0En9+FB1qB4qdrSIeZ3ecQPMhv6+iDyj/AIsZrdwIJ60/d3iEwYq4NDB/X6Bhp6ph7QMm3AVpoBTpSgVSE/tuG+lPIn6fRRYjMgGIN1D/AM/3CGS+IUi33t9cv7ogddjFJxQS0a5iR5j91mbK8A6Gw5VuPvmguHz9HD+l48qK5iUzle2h+WnDcB6gqNk6GzAiIjXN4V9d/mSqc7ALa0F268xXgqmy2JD45ZpmqAOvab7lG8XcGuY4913YdyrofP3Q16Jn2KMxOZTY0309KhaQ50Gt+o3gu0PQ8VHjcpR72DvAZwPmaO9Tnp1SYcUc11rloNvmZvtv+iS++mN9docZxgPaGu9U6BUcPxcOOtnULTz4ddVYm49L7iqlYnvo6Hgcj5I0/aJqhavcEMfPhbS0zmNF5cdl9uV7JoraqNsMi6vMhVWj2UUVFYwF42VTEooYsc2VtzAoTCBTIzbQU4pRNBnDRYoxDWIll0JrjS3tFDCzYXRdrUFwywFkXbEVHJhp0PhfiiRwQqYHaRJ0RDZo3qiwYqm9g5VuGgjhopdCsXxO5aD3rV5HV3r7+Fp81lhHxvy0/ZJkxNZn14uHl9181q3fm0cjeL46aHjZ55Lq6aAf05jbyHsUSmZwVJ5AU/pzaeRS5gUzSDzAefACg93LbE49B1DB5k0XpBr0MWwsz8SI9/HMRyqaAI/tRM0DCNzhXp2v2SP+Hc3QN5tNfBNO0Ti5pI3Gvkaotnkti5jWI0+IeJB9jT1d5IDHnyCw1+6U91Nigq1w4Aegp7e6X3xeyRerSCPr9FKYNLsOwcU7deJ9Qa/qimI4pWHDdXTMD4Or/wCxSK+asORp5f8AY80Xhxs8EgX/AJvo76KGensPQMcMOIyI091wPUA6f4khdOxKYExKnKe83M08Dq0+Bp5Lg4iksDuFj0G/19F0HYrFj8Mwnbu6eRQ7DS72XsXxLPLw5gA/EhU+IN5FO0PFpPmud7QxQyOad0nM0jdUVFPBOsVpaYjdWuzW6ku9y7zASBtDBIGU3LbA8Wg29DRAu2HS6J5SZDSKEBrj4Nfu00qUzQYnxGOB1FD4aLn0lHqCOVHNOjhxTLgc/QtNSaUa7iW8ev6IckvXQfFzfHkT+vsvvlDVEMLhZX0IsiRgClR1XsMtBqk8fk7emb/KwuluS+YIpUITiMSjlbjTgpQIRPxqkK1l05PcSLT/ACJmxFvDVSCVbgrKa0aDJFiwrFPZGgdAl6Kx8Mq1CYrLYat1kSF+egaGFeOlydyLfBWfCCH50e8xP2ljfDZl4gffolEPNW+J80e2vi5nnm4gdG2QSCypBVmPWzlOTXnlp/2NGDtLgQPld7Fa4xHOVppp8P2H6Jh2SwglgcfuxH1V+a2eaQQRb24ewXk/sBpPoWdgWEuIF6G3S1PRdEjwKgg6ED2oUr4XAbLE5QPvcpJzaB+gHldF5IlQ/ogn8NvrxB6bj98UsTODODrH/pHfzz3G+9StdXVD5BuF9ih/opzG9vuiN4XhbWg67/XVFDBAUbnUFlDohQkDzh7W10od3392TDs9LsAGXKDp4cEvzDHFTyIew1HooTDa/Q4zWHE8xySXtRhtq05e6aJPG3b/AGqFtikNsZhIFDvCLp+hfa9nE4kMtcac1cw2eo9pFr0PQonjGH5SbIPAgZXV3It7QpzpnU8JmM0Mcrfp98ltHCB7LzHZLT9/d/JGXPVPHi1bOo4OT5MS2U4jiqrrlXntURgqzfo0NGQArcJQshqVqzr9kG7ysUbivUa9EGrY1N6tQ5kJdiTlCpWRnHRXHjTEOoXtjD+ZCwzVATwBPkgkN7ipojHBjidKFA8CF3mxyn2JeOvq5teBPmVvg8DNEaOft+6ixZn8RnMH9fqi+xsOswwc/qm/Ry/+x1vCJHJCaKblWxY7gmCE3shCMThhtSa+AqmNaREvsVZlrWdqI4DmTQKhEn4RFWtc4fMGOLfMCinjiPnMRkm6K4d1zy0NaP6QdTzoEDxXaPFs2WHCoOTK+FyhmNjqtSXYUwx12EEclel2ZtEtSECefFa6NLOaSe09gbQj+toPquh4Lg5FCULh7J801sonDzSqGTEOhXTP9KGVK89g1Xmymo0LnImJ7ohzBrWlzjoBr+3VF4GERC2r48vCO5pJcfOo+qim9mornksjQ4TbVs4xTTyDR4pWn/w7zPc4zjbkkZmOJAPV116ZX2Td1/qhoLIkJwERrHNOj4Zq3xBuPVHZKGCgGz2yMNgDTNxXU4UDelCPeqdZDCgy4cXdVHj30equuxL2pwaxcBuXOoY7Raf+iu74vKhzHCm4rh+ISxEU9SpXTFvtB7CITmFpOlq/7XaHzqPFN8KTruVfZrC3RJcGI0igLRbVp19bhHpKHWGD/M2rXdW2P6+KKZ72XOLyXj6F6ZgFpuowEZxAB1UG0KVmejo8OXznZ6QvAtXPWzSqjj7GnjgsXpcsRKTwGl8Ee59SmuQwa1CEbEgGmtFfh5QFuY+OlKPnvL/kqeRrYuHBwDosxLD/AOEQODifAW9SPJHYpChPaqKagD3qnVgXiUJ59efbOVYxhZESXAFATkvxcK/Re7EspOMB3GnjWiNbYQHBkI8Ha82kt9lQwEZYjX/16+JWPT1TR0ET5Sq/Z2SCbLaIBSqhl7hXoMKqcKFHGjMCpYCRyS4/84/siG4/209SutsghbfDaFHx/wBjVn0taEDZ/ZuPUPjnKNzB9U4S8sG0CmjxtzdVBFjthtzRHAHqp6kXVVbCkOHZDJ6WANULibT0BO7cqcrtTDdEDIrg2ugJFT0Ch5JJWKwlO4KyML2PEWKBRtiHHuxSE0Q5kDukEK9CmAp1NEK7n0KeH7Hll3RHORoQMgoEUfHCqxnAr3il6PeVV7BU1cFchxCHliOdvzW+/JdfmRquYTMsIkVoJo34naPIG6TkY3Ek32dT2WhH8nDLh3gT4VVCelvhxDlHYiDyeP1Fv7QnCDCa1rWtsGgNHQCiF4lLg1H3XcVcmdSkVlk/NsSZuWIJQeahUKb8QgoFiMECyo8nS7Oj4OZtdgB6lhKeJBWjGUVacqo0/PZA8rF49yxMT6D2dCjEqm6LRSvjWQeemKFaWP8Ako6TOFzfwbyN0vYWhvzWROTkd5QjZ8hxqm5gAarl5troyY4Px1+Qr7T4GIsEs0Laub1O5c+EEw4QBF81fJdZxdwyEVud/Wy3w+XgsFcrSTckgHw6LPzY/J7NjjZfGfEqYVEzQmO4tB9ESbGooJuGzKTCAFL0bYEchxQl8+EO9DVO2G4k6BvQ3EMcDBql3E8UIFilebn3POqXWb9FicC1tjM/GI8R38EV5mwS7tLAmJgfDjBwbW+U2PVMmy8cU4c0anZuXb33Nrw1KhSqW2wfkc1qUc5lWiBCELtUBJFd1dw5IVMYV8WL8XtF1QW8qaAck6z0zKPJJqPBaS2KSraUaacaIfFb9jfz16JMClJgjM5+UDRorfqUThYyWOo4qM45ALey6nolLFZwFxINV56n/wAQJTp/mh7/ANbB3qZuI13rnspN5tCjMnMHReWRsZWKddDdDjVB8Vyfaid/LsDWntl2fnQOBJ86BdIlIpLSGgudQ0aLkmmg5rk+2OyWKNc+bjy5EOlwx8OIYUMfM1jiaDUm41TZnyeyndeCa/Z3HY3aYTkpDjWzHsvpueNfPXxV+cjCi5R+EbyyBFA0MQOHC7QD4WTzGmibK3r8NlTEneTxNJmNqUuTkxUkojikejaDegD3LM5SddHVcTD4xsijzCg+OVHEhnMrUKWVXHhY9XplbKVivug0XiJtz0erk9jfFbdDsRgVCJvNQoIrbKhS8aE46KeCTWU0KboU6C3VIE0wtdUInhs0dCun/jaWXHp/Ry/85NYa859MMzcfO4Dx8vsKjEmyw03KaERWp4ITikwC6g++CPlLpyivwL21bDEPF2tAqULn39qoBDX3A9/VD4EShsL+qLRWfEgkjvM7Xh/N9D4LOVOkblwp7F7EdCk3EJyKyJZtQniaFQq8th4e64qgXsmn+Ijs2kmWuoW5G01DXErWYxvMzM17nO3jTQ3rwXW5TB4bR3QeRCyPAgN70GGerQU/UiovvpnFJ/H3Uoxrg7i4mnlvVeQxSLmrEzOYNQ3cuzRPyR1loX+I/RQ1lNGy8H/Eeynca+hvje9+T/8Av+nLJzE32a2HEzE6VPd3aK1IYBNuGZ7ntBvlqSel9F1KV+CLshMB0qGhXXQgbqNrXQm20+2KGF4bkZ2tUQlGqxOC9AtpKCkpdjVX4hfCo3w6v36DxU0zjRpWtRe30QTE5ikOgP8AMa+FEtGbdmpVTVtdE48ars32NiiDOTkBtoYdnYNzQ41DR0BA8E3GYvWqQsBxFpnJhv8AMbA/7DlI9E2mLQaDqFaV9JMPg8eabpfvRpPx8zuQVQKR5UdUq9M6Dx1OkaOIC8iTFrKKMVQdEIJtVNw4lZjczO8L9dF50dYq8pBc5eJ//wCe32c9m/lV5ex5hRdymCBsmSCicCNULm+TOsjR1OOW4VG0xKByvSEm0N5qs6Kt5WYJOUXJsAN5Kv8AF3M7RmcyXk6fouS2H/FcRXK0aka33DmiMLZmV3sc88XPd7NIHorkpK/DYBqdXHn+iB4njboEWkRpaw3a8ghtflLtAeSuqnK3RQnGq6kOQ8FlhpBZ6k+ZKimcLgsq5nYPCpLTyIP0QSa2oYBUFJ+K7UOfEAa4ga6oKySukh8Ycle29BbFZD4by3cbt6Hd4KKRsV7N4wHwmONy05XdCLH0C2hFrhVpS3Pe0Ht60w5Lmo5qOZw8u0VCDHLSikvigpdGmn0xTlr0B34A4qvE2eeOCPTGMMaNVROPNJooagNfIQSWFOBuKBWZ+KGigWsXGgBZDIkYuNSo69I94v2yIMJKycm8jcrO8d/y8+qp4liOQUZ3tOnTmiWGQW5cjxVxtXiDu++KmYb9ErJKa8vQMxqVywIIrQ5cx49s5vYhL8k05xV2pATptLhkaK6xa1u6p0C12Z2RhiI18Z5iZTUgWby9UDhtliM0zOwdsd+FEZsd0aYjtpmfaEC7MHE3zOpTjShT27YaCBaLGHjDP/omaE8Boy0AA0GgCqTM0ACrLmX7KOPkZca1D0jn20GCGWILXF8MmlSKFp3A0sa8UHLa6Lo8lMNmGPzNDmEuYQdDQ0PrXyS3i2zhgnND7UI/5M5O4jmqeeLS8o9G5wv5Hf4ZX3+/2LRhqs5gqmBsgqU3h9CkYORc0izycWPLLTJ8LgBeIlhOFkrF10Zp8Vs+X8riZPmrx9bA8RpqrklF3LT4LjuUsKAQVwl07rZ9Y1KnxLESqu7LTcOGXxImtcjBwtVx9QPNRsh1F0QbhgyNO/Xz/ai1eOmo2jF5dzrxYcZiTHXBUjpxhFHAEGxBuPJL0xKxAysFmd3Cob72Qp89MM/8kCKzicpc0f3NqPVWfNr2Zfxp+gziGysnGBowwz/9bnMH+INPRIW0WxL5c54EUxhqYbqfEpxaRZ3SleuiOP2nFLHySxOYw50XMHGgSqqW+kWIVpdvosYZBd8J2e1ctjuGYajcrHaguAvQirTuI/ZVpyfzwyRYuoDzNQfoUw4bBbGghkUcKHeDxBT4jyjRWyX43srQZ4HWyleK6Ibi2GxIArd7PnaLj/c3d1VKVxUUs4HxSKWumOit9oKRZUnetGSfEqv/AKr0Ub8UPJL0h3nQRyNb+6Hz2JUFG+aHzeIilXOUGHS7pk1FWwt7t7uTOXNElv0BVfbL+CShjRM57jD/AJPGg8NfJMkN2WICL3HuvZGXaxga0AACgAVpktQEnVXMc6RSutvYHxjENQDdWIGJ/BlmNb33fxHHUknQeAoKIJiDqPPv9VBLwIkWoh0cRSgJoBmJvXgKKq09l7a8UE4G1MYOoXW4I9gc3GnKtZZoNHxD3W8QOLuXmgEtsxDqDMxS7i1vYb04nzT1K4zLw4bYcItaAKNa2gFOgXonT7ZGStr8V2FocGHBhthsoA0UHHqeJ5oVieJua0hgBJ46eKEYhjzW1JOi2w1kV0MxYrSzMatae8G7iRuJ1omut9IrqddsMzmF0YHsFWkB1t1QlyZAzDqnHZ3E2vJg1qWtzeFQD7hCdrtm3H+LLi4u5g38XN58krLg2/OP+lzi8vx/x5P+MvYPAFAsWuzrnZBm4LFelvRk5EvNiywrHOAS43FitX4g87iuc09ejtvi77Y2Mi6NGpsArbprLWrvP0Cq7HQSIUWZiA9kZW13VoDTndXDKQY4LXk0Pymh81p4pfgtmDzKn5XK9L7NoOLAaEK5Cx9u80QiLsfDA/gzEUO3CJle09aAH1SNjs6+XiZI3ZducLsI413eKa3UlWYigp+IZgRO3CoyLvc2gzU+Yb0nSLohPbykbiBS/NSx3GIa5gfEK5hsLiQRyul732xutaSL+EQfiRMvyAE9XCvtTzTnJAaC1AK9UjbIzeaamA0jvOB/s7P0TnLxdReo+/JXsa0jPyd02FWBBMW2Tlo9SWZHH+eH2TXjax8UYln1FVYAU1KYKpo4ltPhMeReKvL4bq5H6afykbihMLEIjyGsq5xsANV2LbnCfjyUVoFXNGdn+5t/2XP9gZFvwjFp2nuLQeDW2p519FWqEizORtE2EbOVo6ZOZ2oZ/KOvzH0TfLQ6dFHDhKzCF1MoGq2W4JA18lcEMlpJ4V/ZRScvU7/0RiHKkjKPv90+RFHInYiIsaLCPZfDJoPmZy6G3kiGGYm6EHtbYup1tW3qkzbkul59+SzmuqCj8hF+PCbFYAK2I+Vw7w++IVfLOuy1hyeX4svTU49+80VGJOmHcmh3Xv5LIsEuFC5wpXQkVB6G6h/JsbcC/FIaLKrQ67F4eHATExel4bDx+dw48Bu9i2O7QtoQDokaFjkVrco7o3IhspINm3kxbwmntD5z8vNo38dOKNP6QFR/tQybETpMQRtxJHVp1/VdNbHBNAa70i4nPw4bQ2HlblFgAABTkmTATWBCLu8WNJ43FQPVWMX6Kmbv8goZRtagU9lika+q8TRAiwNlWDcr8tsywkCnXomUMUsIAIFEr6GvkZH7plLEJFpgOgtAaC3K2mgOoPnRctjTsSE90N4LHNNCOf3vXXHxhVLm1uFwphoLhle3R41p8p+YIM0bW0Fhyaen9nP4m00Rot5pSxibfHdV90dn4IYS2vjRUnwrdmnUUKp+T+zQTWuheMsG23n2RmXmhDhOedGtJ8tAtTJUuSBzJv4qptHDH5Y0PZqKnjS9PZMn8noVb8Vsi/DaNlmHOBBJNCDvzb/NdidDsHBlDyuFwTAawI7XA1B9DqD5hfRODuEaBDiCwc0GnuPOqvyZzK0vDrcWVotI3eV1N+Xynkt8qLQOym4gghJ0DCmwDEhs7ucvA4CIa088ydxDrb3QfHJK7YgtSrHc2nTyNPMpVyMmgRDhq3LQsxoPP9FC6C4EbxqKfVH8MlBWp8EMommby0vSgCKQm0WQ4QCnaU0WcJ/GiUEOaD6d9vqg/wCHs2Q50J3dd2m8nCx8xT/FOP44MBLHUqGggnnayS/w6qZyGHCxDh6JdrfQUPxexvn4Q3IO+K4GlR4gWTHtBImDEyurlIq0jgfuiBuDOPo79FSraemaUNNbBsxAe7vONOAoPZX8JxSJAGVhoOC8fMNaLX62RDZuYbnq5rTe1QCB5ryPO0gzsvgUxORWue1zYJIL4jgQC3UhpOpOltK1XXDLAaWQnCcRLmgV4URart4V3Ekl0UM1Oq7LUMLxaQhaixGKNarQQS4kk2Wy2LqUG9eRBEYNTyQHG4oyuRzEI2VtAdUnY1MWSstdaHYp+xGxrUpejEbwjmLuuUvRn3VPRdRtDArYDw1V/bqT+HKS7DYvaYh/uNR6UVOQbVwRP8YITqwALAQmUPQUon4l7YnO/SOYwYsRvaaTQH2X0F+F+K54Hwn2I7TOBaaHwuV8/wAGP2Q3QjQrsH4cuc2NLubUiLCcC02FWgEkceisJ9lX6OsFlVAWqRr6dD6FS5U0AgbDQ+dhBw0qLo01ooVQm4ZLSLUoeuiGvR5FaKyC1rMtzYHirsKANUHw7CWQ+2SSToCa0VuLNncgnr2E/wCgg5wVWdiOyu+Gb0N+ZFh1VR8yQOth1K2Dv5QbAZnOGtyePQoyDn/4jyrnSjA+uZtSb2uTSu6tAkXYeeAnINeOUeK63t3h3xZM5R3e3Te4UNzz3rieCxAyYhN0IeKHxS2Gd52nkPjSwIu5lSONP5h98Fy+ZYQuvy8U/D40Ir0K5ttBJZIjxTQny3JOefsfx6+hXinirmFRcrgoI8NawTQpKHs6jgeI2F074bO5hrenmuP4NN0onXCsRoRdNi9MRkjY7Q5t25p8aD3WKKUih7agV4rFa99lX0Sy7633D3UuTeq2Bf8Ai/uKuTncPRRL62QuxfxKZ1ShjExqmGe3pRxXeqmRl7GhaxF6CxUWnkKelji9hDe2OqJ/jLMU/LAXJDm/8ae6oYN3x1RX8VWjNL23/Rqfi9MrZvaOUMLcpDrOJqeS7RsHEywpbQloFOWara16EhcVnx2h4+66psQf/jwun1TkxCX0dbmYoDSaVGuu4jj5reUj5mg79D1Fiopcdho3ZT/yXsG2alrD6pnYB7Fc46LSHKE94qaGpWKDxSZI65nVppayjdLAm2iKO7rvvchUsbIV7JKOISrnEZDTLYdSLn29VkV/Zc4Nu8hopaoFiene81emu447+17IdOuIZDoadOgXr6TZM9sqbSTb/wAu5wFqFp8RYg+a4QyIGRgXC+cX4XXd8SNZaLW/YOq+f8T/API7qPdCnsl9H0XITFcrfnhgjySptBBNSXa6Hwt+iK4abyn/AOY9l5taNOp+ijKtywsT1SEGahqlREptUH6qoi4whh8WhCZ5Oa0SjLI7Jn6IgWPmBYuWH3CxLkiViJZGkLeNNn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>
          <a:blip r:embed="rId2" cstate="print"/>
          <a:srcRect l="2243" t="13101" r="3206" b="8173"/>
          <a:stretch>
            <a:fillRect/>
          </a:stretch>
        </p:blipFill>
        <p:spPr bwMode="auto">
          <a:xfrm>
            <a:off x="1762125" y="309562"/>
            <a:ext cx="5619750" cy="623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92925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Management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72000"/>
          </a:xfrm>
        </p:spPr>
        <p:txBody>
          <a:bodyPr>
            <a:normAutofit fontScale="92500"/>
          </a:bodyPr>
          <a:lstStyle/>
          <a:p>
            <a:pPr marL="64008" indent="0">
              <a:buNone/>
            </a:pPr>
            <a:r>
              <a:rPr lang="en-US" b="1" dirty="0" err="1" smtClean="0"/>
              <a:t>Ingrijirea</a:t>
            </a:r>
            <a:r>
              <a:rPr lang="en-US" b="1" dirty="0" smtClean="0"/>
              <a:t> </a:t>
            </a:r>
            <a:r>
              <a:rPr lang="en-US" b="1" dirty="0" err="1" smtClean="0"/>
              <a:t>copilului</a:t>
            </a:r>
            <a:r>
              <a:rPr lang="en-US" b="1" dirty="0" smtClean="0"/>
              <a:t> cu </a:t>
            </a:r>
            <a:r>
              <a:rPr lang="en-US" b="1" dirty="0" err="1" smtClean="0"/>
              <a:t>sindrom</a:t>
            </a:r>
            <a:r>
              <a:rPr lang="en-US" b="1" dirty="0" smtClean="0"/>
              <a:t> Down:</a:t>
            </a:r>
          </a:p>
          <a:p>
            <a:r>
              <a:rPr lang="en-US" dirty="0" smtClean="0"/>
              <a:t>1. </a:t>
            </a:r>
            <a:r>
              <a:rPr lang="en-US" dirty="0" err="1" smtClean="0"/>
              <a:t>sustinere</a:t>
            </a:r>
            <a:r>
              <a:rPr lang="en-US" dirty="0" smtClean="0"/>
              <a:t> </a:t>
            </a:r>
            <a:r>
              <a:rPr lang="en-US" dirty="0" err="1" smtClean="0"/>
              <a:t>psihologica</a:t>
            </a:r>
            <a:r>
              <a:rPr lang="en-US" dirty="0" smtClean="0"/>
              <a:t> continua </a:t>
            </a:r>
          </a:p>
          <a:p>
            <a:r>
              <a:rPr lang="en-US" dirty="0" smtClean="0"/>
              <a:t>2. </a:t>
            </a:r>
            <a:r>
              <a:rPr lang="en-US" dirty="0" err="1" smtClean="0"/>
              <a:t>terapie</a:t>
            </a:r>
            <a:r>
              <a:rPr lang="en-US" dirty="0" smtClean="0"/>
              <a:t> </a:t>
            </a:r>
            <a:r>
              <a:rPr lang="en-US" dirty="0" err="1" smtClean="0"/>
              <a:t>ocupationala</a:t>
            </a:r>
            <a:endParaRPr lang="en-US" dirty="0" smtClean="0"/>
          </a:p>
          <a:p>
            <a:r>
              <a:rPr lang="en-US" dirty="0" smtClean="0"/>
              <a:t>3. </a:t>
            </a:r>
            <a:r>
              <a:rPr lang="en-US" dirty="0" err="1" smtClean="0"/>
              <a:t>logopedie</a:t>
            </a:r>
            <a:endParaRPr lang="en-US" dirty="0" smtClean="0"/>
          </a:p>
          <a:p>
            <a:r>
              <a:rPr lang="en-US" dirty="0" smtClean="0"/>
              <a:t>4. </a:t>
            </a:r>
            <a:r>
              <a:rPr lang="en-US" dirty="0" err="1" smtClean="0"/>
              <a:t>kinetoterapie</a:t>
            </a:r>
            <a:endParaRPr lang="en-US" dirty="0" smtClean="0"/>
          </a:p>
          <a:p>
            <a:r>
              <a:rPr lang="en-US" dirty="0" smtClean="0"/>
              <a:t>5. </a:t>
            </a:r>
            <a:r>
              <a:rPr lang="en-US" dirty="0" err="1" smtClean="0"/>
              <a:t>alte</a:t>
            </a:r>
            <a:r>
              <a:rPr lang="en-US" dirty="0" smtClean="0"/>
              <a:t> </a:t>
            </a:r>
            <a:r>
              <a:rPr lang="en-US" dirty="0" err="1" smtClean="0"/>
              <a:t>terapii</a:t>
            </a:r>
            <a:r>
              <a:rPr lang="en-US" dirty="0" smtClean="0"/>
              <a:t> ( </a:t>
            </a:r>
            <a:r>
              <a:rPr lang="en-US" dirty="0" err="1" smtClean="0"/>
              <a:t>hidroterapia</a:t>
            </a:r>
            <a:r>
              <a:rPr lang="en-US" dirty="0" smtClean="0"/>
              <a:t>, </a:t>
            </a:r>
            <a:r>
              <a:rPr lang="en-US" dirty="0" err="1" smtClean="0"/>
              <a:t>terapia</a:t>
            </a:r>
            <a:r>
              <a:rPr lang="en-US" dirty="0" smtClean="0"/>
              <a:t> cu </a:t>
            </a:r>
            <a:r>
              <a:rPr lang="en-US" dirty="0" err="1" smtClean="0"/>
              <a:t>ajutorul</a:t>
            </a:r>
            <a:r>
              <a:rPr lang="en-US" dirty="0" smtClean="0"/>
              <a:t> </a:t>
            </a:r>
            <a:r>
              <a:rPr lang="en-US" dirty="0" err="1" smtClean="0"/>
              <a:t>animalelor,terapia</a:t>
            </a:r>
            <a:r>
              <a:rPr lang="en-US" dirty="0" smtClean="0"/>
              <a:t> </a:t>
            </a:r>
            <a:r>
              <a:rPr lang="en-US" dirty="0" err="1" smtClean="0"/>
              <a:t>prin</a:t>
            </a:r>
            <a:r>
              <a:rPr lang="en-US" dirty="0" smtClean="0"/>
              <a:t> </a:t>
            </a:r>
            <a:r>
              <a:rPr lang="en-US" dirty="0" err="1" smtClean="0"/>
              <a:t>jocul</a:t>
            </a:r>
            <a:r>
              <a:rPr lang="en-US" dirty="0" smtClean="0"/>
              <a:t> cu </a:t>
            </a:r>
            <a:r>
              <a:rPr lang="en-US" dirty="0" err="1" smtClean="0"/>
              <a:t>nisip,terapia</a:t>
            </a:r>
            <a:r>
              <a:rPr lang="en-US" dirty="0" smtClean="0"/>
              <a:t>  </a:t>
            </a:r>
            <a:r>
              <a:rPr lang="en-US" dirty="0" err="1" smtClean="0"/>
              <a:t>comportamentala</a:t>
            </a:r>
            <a:r>
              <a:rPr lang="en-US" dirty="0" smtClean="0"/>
              <a:t> </a:t>
            </a:r>
            <a:r>
              <a:rPr lang="en-US" dirty="0" err="1" smtClean="0"/>
              <a:t>aplicata</a:t>
            </a:r>
            <a:r>
              <a:rPr lang="en-US" dirty="0" smtClean="0"/>
              <a:t>,  </a:t>
            </a:r>
            <a:r>
              <a:rPr lang="en-US" dirty="0" err="1" smtClean="0"/>
              <a:t>terapia</a:t>
            </a:r>
            <a:r>
              <a:rPr lang="en-US" dirty="0" smtClean="0"/>
              <a:t> </a:t>
            </a:r>
            <a:r>
              <a:rPr lang="en-US" dirty="0" err="1" smtClean="0"/>
              <a:t>prin</a:t>
            </a:r>
            <a:r>
              <a:rPr lang="en-US" dirty="0" smtClean="0"/>
              <a:t> </a:t>
            </a:r>
            <a:r>
              <a:rPr lang="en-US" dirty="0" err="1" smtClean="0"/>
              <a:t>arta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/>
              <a:t>  6. </a:t>
            </a:r>
            <a:r>
              <a:rPr lang="en-US" dirty="0" err="1" smtClean="0"/>
              <a:t>sprijin</a:t>
            </a:r>
            <a:r>
              <a:rPr lang="en-US" dirty="0" smtClean="0"/>
              <a:t> </a:t>
            </a:r>
            <a:r>
              <a:rPr lang="en-US" dirty="0" err="1" smtClean="0"/>
              <a:t>adecvat</a:t>
            </a:r>
            <a:r>
              <a:rPr lang="en-US" dirty="0" smtClean="0"/>
              <a:t> </a:t>
            </a:r>
            <a:r>
              <a:rPr lang="en-US" dirty="0" err="1" smtClean="0"/>
              <a:t>parintilor</a:t>
            </a:r>
            <a:endParaRPr lang="en-US" dirty="0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 descr="images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1628800"/>
            <a:ext cx="3744416" cy="3312368"/>
          </a:xfrm>
        </p:spPr>
      </p:pic>
      <p:pic>
        <p:nvPicPr>
          <p:cNvPr id="1025" name="Picture 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844824"/>
            <a:ext cx="3384375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55576" y="3501008"/>
            <a:ext cx="7924800" cy="1371600"/>
          </a:xfrm>
        </p:spPr>
        <p:txBody>
          <a:bodyPr/>
          <a:lstStyle/>
          <a:p>
            <a:r>
              <a:rPr lang="en-US" dirty="0" smtClean="0"/>
              <a:t>             </a:t>
            </a:r>
            <a:r>
              <a:rPr lang="en-US" dirty="0" err="1" smtClean="0"/>
              <a:t>Va</a:t>
            </a:r>
            <a:r>
              <a:rPr lang="en-US" dirty="0" smtClean="0"/>
              <a:t> </a:t>
            </a:r>
            <a:r>
              <a:rPr lang="en-US" dirty="0" err="1" smtClean="0"/>
              <a:t>multumesc</a:t>
            </a:r>
            <a:r>
              <a:rPr lang="en-US" dirty="0" smtClean="0"/>
              <a:t>!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402</TotalTime>
  <Words>1009</Words>
  <Application>Microsoft Office PowerPoint</Application>
  <PresentationFormat>On-screen Show (4:3)</PresentationFormat>
  <Paragraphs>125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Verve</vt:lpstr>
      <vt:lpstr>   GHID DE DIAGNOSTIC SI  TRATAMENT IN SINDROMUL DOWN</vt:lpstr>
      <vt:lpstr>Cuprins:</vt:lpstr>
      <vt:lpstr>Caracteristici clinice:</vt:lpstr>
      <vt:lpstr>Caracteristici clinice</vt:lpstr>
      <vt:lpstr>Caracteristici clinice</vt:lpstr>
      <vt:lpstr>Caracteristici clinice</vt:lpstr>
      <vt:lpstr>Caracteristici clinice</vt:lpstr>
      <vt:lpstr>Caracteristici clinice</vt:lpstr>
      <vt:lpstr>Caracteristici clinice</vt:lpstr>
      <vt:lpstr>Caracteristici clinice</vt:lpstr>
      <vt:lpstr>Caracteristici clinice</vt:lpstr>
      <vt:lpstr>Caracteristici clinice</vt:lpstr>
      <vt:lpstr> Diagnostic  diferential:</vt:lpstr>
      <vt:lpstr>Evolutie si prognostic:</vt:lpstr>
      <vt:lpstr>Evolutie si prognostic:</vt:lpstr>
      <vt:lpstr>Aspecte genetice</vt:lpstr>
      <vt:lpstr>Citogenetica</vt:lpstr>
      <vt:lpstr>Depistare prenatală </vt:lpstr>
      <vt:lpstr>Depistarea prenatala ecografică </vt:lpstr>
      <vt:lpstr>Cauza bolii </vt:lpstr>
      <vt:lpstr>Sfat genetic</vt:lpstr>
      <vt:lpstr>Riscul recurentei </vt:lpstr>
      <vt:lpstr>Riscul recurentei (RR) </vt:lpstr>
      <vt:lpstr>Management</vt:lpstr>
      <vt:lpstr>PowerPoint Presentation</vt:lpstr>
      <vt:lpstr>Management </vt:lpstr>
      <vt:lpstr>PowerPoint Presentation</vt:lpstr>
      <vt:lpstr>             Va multumesc!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GHID DE DIAGNOSTIC SI TRATAMENT IN SINDROMUL DOWN</dc:title>
  <dc:creator>liliana</dc:creator>
  <cp:lastModifiedBy>Gene</cp:lastModifiedBy>
  <cp:revision>112</cp:revision>
  <dcterms:created xsi:type="dcterms:W3CDTF">2015-01-15T21:53:37Z</dcterms:created>
  <dcterms:modified xsi:type="dcterms:W3CDTF">2015-01-18T17:57:46Z</dcterms:modified>
</cp:coreProperties>
</file>