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70" r:id="rId5"/>
    <p:sldId id="259" r:id="rId6"/>
    <p:sldId id="260" r:id="rId7"/>
    <p:sldId id="261" r:id="rId8"/>
    <p:sldId id="262" r:id="rId9"/>
    <p:sldId id="263" r:id="rId10"/>
    <p:sldId id="271" r:id="rId11"/>
    <p:sldId id="264" r:id="rId12"/>
    <p:sldId id="265" r:id="rId13"/>
    <p:sldId id="266" r:id="rId14"/>
    <p:sldId id="267" r:id="rId15"/>
    <p:sldId id="268" r:id="rId16"/>
    <p:sldId id="26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0B2ECE-9DA8-4DCA-B28F-D23D9611227B}" type="doc">
      <dgm:prSet loTypeId="urn:microsoft.com/office/officeart/2005/8/layout/default#1" loCatId="list" qsTypeId="urn:microsoft.com/office/officeart/2005/8/quickstyle/simple1" qsCatId="simple" csTypeId="urn:microsoft.com/office/officeart/2005/8/colors/accent1_2" csCatId="accent1" phldr="1"/>
      <dgm:spPr/>
      <dgm:t>
        <a:bodyPr/>
        <a:lstStyle/>
        <a:p>
          <a:endParaRPr lang="en-US"/>
        </a:p>
      </dgm:t>
    </dgm:pt>
    <dgm:pt modelId="{934A227F-9C02-42D6-AC1F-B5446833D1F7}">
      <dgm:prSet phldrT="[Text]" custT="1"/>
      <dgm:spPr/>
      <dgm:t>
        <a:bodyPr/>
        <a:lstStyle/>
        <a:p>
          <a:r>
            <a:rPr lang="en-US" sz="1100" u="sng" dirty="0" err="1" smtClean="0"/>
            <a:t>Evaluare</a:t>
          </a:r>
          <a:r>
            <a:rPr lang="en-US" sz="1100" u="sng" dirty="0" smtClean="0"/>
            <a:t> </a:t>
          </a:r>
          <a:r>
            <a:rPr lang="en-US" sz="1100" u="sng" dirty="0" err="1" smtClean="0"/>
            <a:t>paraclinica</a:t>
          </a:r>
          <a:endParaRPr lang="en-US" sz="1100" u="sng" dirty="0" smtClean="0"/>
        </a:p>
        <a:p>
          <a:r>
            <a:rPr lang="en-US" sz="1100" dirty="0" smtClean="0"/>
            <a:t>-</a:t>
          </a:r>
          <a:r>
            <a:rPr lang="en-US" sz="1100" dirty="0" err="1" smtClean="0"/>
            <a:t>Hemoleugrama</a:t>
          </a:r>
          <a:r>
            <a:rPr lang="en-US" sz="1100" dirty="0" smtClean="0"/>
            <a:t> </a:t>
          </a:r>
          <a:r>
            <a:rPr lang="en-US" sz="1100" dirty="0" err="1" smtClean="0"/>
            <a:t>completa</a:t>
          </a:r>
          <a:r>
            <a:rPr lang="en-US" sz="1100" dirty="0" smtClean="0"/>
            <a:t>,</a:t>
          </a:r>
        </a:p>
        <a:p>
          <a:r>
            <a:rPr lang="en-US" sz="1100" dirty="0" smtClean="0"/>
            <a:t>-</a:t>
          </a:r>
          <a:r>
            <a:rPr lang="en-US" sz="1100" dirty="0" err="1" smtClean="0"/>
            <a:t>Ionograma</a:t>
          </a:r>
          <a:r>
            <a:rPr lang="en-US" sz="1100" dirty="0" smtClean="0"/>
            <a:t> </a:t>
          </a:r>
          <a:r>
            <a:rPr lang="en-US" sz="1100" dirty="0" err="1" smtClean="0"/>
            <a:t>serica</a:t>
          </a:r>
          <a:r>
            <a:rPr lang="en-US" sz="1100" dirty="0" smtClean="0"/>
            <a:t>,</a:t>
          </a:r>
        </a:p>
        <a:p>
          <a:r>
            <a:rPr lang="en-US" sz="1100" dirty="0" smtClean="0"/>
            <a:t>-</a:t>
          </a:r>
          <a:r>
            <a:rPr lang="en-US" sz="1100" dirty="0" err="1" smtClean="0"/>
            <a:t>Ecografie</a:t>
          </a:r>
          <a:r>
            <a:rPr lang="en-US" sz="1100" dirty="0" smtClean="0"/>
            <a:t> </a:t>
          </a:r>
          <a:r>
            <a:rPr lang="en-US" sz="1100" dirty="0" err="1" smtClean="0"/>
            <a:t>abdominala</a:t>
          </a:r>
          <a:r>
            <a:rPr lang="en-US" sz="1100" dirty="0" smtClean="0"/>
            <a:t>,</a:t>
          </a:r>
        </a:p>
        <a:p>
          <a:r>
            <a:rPr lang="en-US" sz="1100" dirty="0" err="1" smtClean="0"/>
            <a:t>Radiografia</a:t>
          </a:r>
          <a:r>
            <a:rPr lang="en-US" sz="1100" dirty="0" smtClean="0"/>
            <a:t> </a:t>
          </a:r>
          <a:r>
            <a:rPr lang="en-US" sz="1100" dirty="0" err="1" smtClean="0"/>
            <a:t>abdominala</a:t>
          </a:r>
          <a:r>
            <a:rPr lang="en-US" sz="1100" dirty="0" smtClean="0"/>
            <a:t>, </a:t>
          </a:r>
          <a:r>
            <a:rPr lang="en-US" sz="1100" dirty="0" err="1" smtClean="0"/>
            <a:t>Urografia</a:t>
          </a:r>
          <a:r>
            <a:rPr lang="en-US" sz="1100" dirty="0" smtClean="0"/>
            <a:t> </a:t>
          </a:r>
          <a:r>
            <a:rPr lang="en-US" sz="1100" dirty="0" err="1" smtClean="0"/>
            <a:t>intravenoasa</a:t>
          </a:r>
          <a:endParaRPr lang="en-US" sz="1100" dirty="0" smtClean="0"/>
        </a:p>
        <a:p>
          <a:r>
            <a:rPr lang="en-US" sz="1100" dirty="0" smtClean="0"/>
            <a:t>-Computer </a:t>
          </a:r>
          <a:r>
            <a:rPr lang="en-US" sz="1100" dirty="0" err="1" smtClean="0"/>
            <a:t>tomografia</a:t>
          </a:r>
          <a:r>
            <a:rPr lang="en-US" sz="1100" dirty="0" smtClean="0"/>
            <a:t>, </a:t>
          </a:r>
          <a:r>
            <a:rPr lang="en-US" sz="1100" dirty="0" err="1" smtClean="0"/>
            <a:t>Rezonanta</a:t>
          </a:r>
          <a:r>
            <a:rPr lang="en-US" sz="1100" dirty="0" smtClean="0"/>
            <a:t> </a:t>
          </a:r>
          <a:r>
            <a:rPr lang="en-US" sz="1100" dirty="0" err="1" smtClean="0"/>
            <a:t>magnetica</a:t>
          </a:r>
          <a:r>
            <a:rPr lang="en-US" sz="1100" dirty="0" smtClean="0"/>
            <a:t> </a:t>
          </a:r>
          <a:r>
            <a:rPr lang="en-US" sz="1100" dirty="0" err="1" smtClean="0"/>
            <a:t>nucleara</a:t>
          </a:r>
          <a:r>
            <a:rPr lang="en-US" sz="1100" dirty="0" smtClean="0"/>
            <a:t>,</a:t>
          </a:r>
        </a:p>
        <a:p>
          <a:r>
            <a:rPr lang="en-US" sz="1100" dirty="0" smtClean="0"/>
            <a:t>-</a:t>
          </a:r>
          <a:r>
            <a:rPr lang="en-US" sz="1100" dirty="0" err="1" smtClean="0"/>
            <a:t>Scintigrafia</a:t>
          </a:r>
          <a:r>
            <a:rPr lang="en-US" sz="1100" dirty="0" smtClean="0"/>
            <a:t> </a:t>
          </a:r>
          <a:r>
            <a:rPr lang="en-US" sz="1100" dirty="0" err="1" smtClean="0"/>
            <a:t>renala</a:t>
          </a:r>
          <a:r>
            <a:rPr lang="en-US" sz="1100" dirty="0" smtClean="0"/>
            <a:t>,</a:t>
          </a:r>
        </a:p>
        <a:p>
          <a:r>
            <a:rPr lang="en-US" sz="1100" dirty="0" err="1" smtClean="0"/>
            <a:t>Examenul</a:t>
          </a:r>
          <a:r>
            <a:rPr lang="en-US" sz="1100" dirty="0" smtClean="0"/>
            <a:t> </a:t>
          </a:r>
          <a:r>
            <a:rPr lang="en-US" sz="1100" dirty="0" err="1" smtClean="0"/>
            <a:t>histologic</a:t>
          </a:r>
          <a:r>
            <a:rPr lang="en-US" sz="1100" dirty="0" smtClean="0"/>
            <a:t>, </a:t>
          </a:r>
          <a:r>
            <a:rPr lang="en-US" sz="1100" dirty="0" err="1" smtClean="0"/>
            <a:t>biopsia</a:t>
          </a:r>
          <a:endParaRPr lang="en-US" sz="1100" dirty="0" smtClean="0"/>
        </a:p>
      </dgm:t>
    </dgm:pt>
    <dgm:pt modelId="{9BA62BF2-152B-4C84-B658-B7832EF71D77}" type="parTrans" cxnId="{509C4E0C-AB73-4B7F-B2BD-5E230646D488}">
      <dgm:prSet/>
      <dgm:spPr/>
      <dgm:t>
        <a:bodyPr/>
        <a:lstStyle/>
        <a:p>
          <a:endParaRPr lang="en-US"/>
        </a:p>
      </dgm:t>
    </dgm:pt>
    <dgm:pt modelId="{12627487-55EB-44F0-A154-1B776495D66C}" type="sibTrans" cxnId="{509C4E0C-AB73-4B7F-B2BD-5E230646D488}">
      <dgm:prSet/>
      <dgm:spPr/>
      <dgm:t>
        <a:bodyPr/>
        <a:lstStyle/>
        <a:p>
          <a:endParaRPr lang="en-US"/>
        </a:p>
      </dgm:t>
    </dgm:pt>
    <dgm:pt modelId="{845671FA-BBAB-4A94-9A74-3BCBB306EDA9}">
      <dgm:prSet phldrT="[Text]"/>
      <dgm:spPr/>
      <dgm:t>
        <a:bodyPr/>
        <a:lstStyle/>
        <a:p>
          <a:r>
            <a:rPr lang="en-US" dirty="0" err="1" smtClean="0"/>
            <a:t>Testare</a:t>
          </a:r>
          <a:r>
            <a:rPr lang="en-US" dirty="0" smtClean="0"/>
            <a:t> </a:t>
          </a:r>
          <a:r>
            <a:rPr lang="en-US" dirty="0" err="1" smtClean="0"/>
            <a:t>genetica</a:t>
          </a:r>
          <a:r>
            <a:rPr lang="en-US" dirty="0" smtClean="0"/>
            <a:t> </a:t>
          </a:r>
          <a:r>
            <a:rPr lang="en-US" dirty="0" err="1" smtClean="0"/>
            <a:t>pentru</a:t>
          </a:r>
          <a:r>
            <a:rPr lang="en-US" dirty="0" smtClean="0"/>
            <a:t> PKRAR</a:t>
          </a:r>
          <a:endParaRPr lang="en-US" dirty="0"/>
        </a:p>
      </dgm:t>
    </dgm:pt>
    <dgm:pt modelId="{B4A27B61-BDCA-4FCF-85CB-846812BC9AEB}" type="parTrans" cxnId="{270E6A3F-01C0-4A7D-997B-C4C330FA3F96}">
      <dgm:prSet/>
      <dgm:spPr/>
      <dgm:t>
        <a:bodyPr/>
        <a:lstStyle/>
        <a:p>
          <a:endParaRPr lang="en-US"/>
        </a:p>
      </dgm:t>
    </dgm:pt>
    <dgm:pt modelId="{51D7BBC6-E35F-4A21-8FDE-FF54B7A47C0E}" type="sibTrans" cxnId="{270E6A3F-01C0-4A7D-997B-C4C330FA3F96}">
      <dgm:prSet/>
      <dgm:spPr/>
      <dgm:t>
        <a:bodyPr/>
        <a:lstStyle/>
        <a:p>
          <a:endParaRPr lang="en-US"/>
        </a:p>
      </dgm:t>
    </dgm:pt>
    <dgm:pt modelId="{A9A3BD44-AF1D-4C4C-A2EE-5D76E8138AE0}">
      <dgm:prSet phldrT="[Text]"/>
      <dgm:spPr/>
      <dgm:t>
        <a:bodyPr/>
        <a:lstStyle/>
        <a:p>
          <a:r>
            <a:rPr lang="en-US" dirty="0" err="1" smtClean="0"/>
            <a:t>Reevaluare</a:t>
          </a:r>
          <a:r>
            <a:rPr lang="en-US" dirty="0" smtClean="0"/>
            <a:t> </a:t>
          </a:r>
          <a:r>
            <a:rPr lang="en-US" dirty="0" err="1" smtClean="0"/>
            <a:t>clinica</a:t>
          </a:r>
          <a:r>
            <a:rPr lang="en-US" dirty="0" smtClean="0"/>
            <a:t> </a:t>
          </a:r>
          <a:r>
            <a:rPr lang="en-US" dirty="0" err="1" smtClean="0"/>
            <a:t>pentru</a:t>
          </a:r>
          <a:r>
            <a:rPr lang="en-US" dirty="0" smtClean="0"/>
            <a:t> </a:t>
          </a:r>
          <a:r>
            <a:rPr lang="en-US" dirty="0" err="1" smtClean="0"/>
            <a:t>depistarea</a:t>
          </a:r>
          <a:r>
            <a:rPr lang="en-US" dirty="0" smtClean="0"/>
            <a:t> </a:t>
          </a:r>
          <a:r>
            <a:rPr lang="en-US" dirty="0" err="1" smtClean="0"/>
            <a:t>altei</a:t>
          </a:r>
          <a:r>
            <a:rPr lang="en-US" dirty="0" smtClean="0"/>
            <a:t> </a:t>
          </a:r>
          <a:r>
            <a:rPr lang="en-US" dirty="0" err="1" smtClean="0"/>
            <a:t>patogenii</a:t>
          </a:r>
          <a:r>
            <a:rPr lang="en-US" dirty="0" smtClean="0"/>
            <a:t> </a:t>
          </a:r>
          <a:r>
            <a:rPr lang="en-US" dirty="0" err="1" smtClean="0"/>
            <a:t>genetice</a:t>
          </a:r>
          <a:endParaRPr lang="en-US" dirty="0"/>
        </a:p>
      </dgm:t>
    </dgm:pt>
    <dgm:pt modelId="{891C039A-6B6B-4CBB-92E2-C57073F91CC7}" type="parTrans" cxnId="{A6EAA84B-8E9F-4D58-BCFF-4EE3138DA8BF}">
      <dgm:prSet/>
      <dgm:spPr/>
      <dgm:t>
        <a:bodyPr/>
        <a:lstStyle/>
        <a:p>
          <a:endParaRPr lang="en-US"/>
        </a:p>
      </dgm:t>
    </dgm:pt>
    <dgm:pt modelId="{ADDBCC21-AD56-4CF5-AE97-6E2C11735D20}" type="sibTrans" cxnId="{A6EAA84B-8E9F-4D58-BCFF-4EE3138DA8BF}">
      <dgm:prSet/>
      <dgm:spPr/>
      <dgm:t>
        <a:bodyPr/>
        <a:lstStyle/>
        <a:p>
          <a:endParaRPr lang="en-US"/>
        </a:p>
      </dgm:t>
    </dgm:pt>
    <dgm:pt modelId="{381BC132-8D0F-4DA0-96B1-83B4B283C184}">
      <dgm:prSet phldrT="[Text]"/>
      <dgm:spPr/>
      <dgm:t>
        <a:bodyPr/>
        <a:lstStyle/>
        <a:p>
          <a:r>
            <a:rPr lang="en-US" u="none" dirty="0" err="1" smtClean="0"/>
            <a:t>Consulturile</a:t>
          </a:r>
          <a:r>
            <a:rPr lang="en-US" u="none" dirty="0" smtClean="0"/>
            <a:t> </a:t>
          </a:r>
          <a:r>
            <a:rPr lang="en-US" u="none" dirty="0" err="1" smtClean="0"/>
            <a:t>interdisciplinare</a:t>
          </a:r>
          <a:r>
            <a:rPr lang="en-US" u="none" dirty="0" smtClean="0"/>
            <a:t>:</a:t>
          </a:r>
        </a:p>
        <a:p>
          <a:r>
            <a:rPr lang="en-US" u="sng" dirty="0" smtClean="0"/>
            <a:t>-</a:t>
          </a:r>
          <a:r>
            <a:rPr lang="en-US" u="sng" dirty="0" err="1" smtClean="0"/>
            <a:t>Evaluare</a:t>
          </a:r>
          <a:r>
            <a:rPr lang="en-US" u="sng" dirty="0" smtClean="0"/>
            <a:t> </a:t>
          </a:r>
          <a:r>
            <a:rPr lang="en-US" u="sng" dirty="0" err="1" smtClean="0"/>
            <a:t>nefrologica</a:t>
          </a:r>
          <a:r>
            <a:rPr lang="en-US" u="sng" dirty="0" smtClean="0"/>
            <a:t>,</a:t>
          </a:r>
        </a:p>
        <a:p>
          <a:r>
            <a:rPr lang="en-US" u="sng" dirty="0" smtClean="0"/>
            <a:t>-</a:t>
          </a:r>
          <a:r>
            <a:rPr lang="en-US" u="sng" dirty="0" err="1" smtClean="0"/>
            <a:t>Evaluare</a:t>
          </a:r>
          <a:r>
            <a:rPr lang="en-US" u="sng" dirty="0" smtClean="0"/>
            <a:t> </a:t>
          </a:r>
          <a:r>
            <a:rPr lang="en-US" u="sng" dirty="0" err="1" smtClean="0"/>
            <a:t>gastroenterologica</a:t>
          </a:r>
          <a:r>
            <a:rPr lang="en-US" u="sng" dirty="0" smtClean="0"/>
            <a:t>,</a:t>
          </a:r>
        </a:p>
        <a:p>
          <a:r>
            <a:rPr lang="en-US" u="sng" dirty="0" smtClean="0"/>
            <a:t>-</a:t>
          </a:r>
          <a:r>
            <a:rPr lang="en-US" u="sng" dirty="0" err="1" smtClean="0"/>
            <a:t>Evaluare</a:t>
          </a:r>
          <a:r>
            <a:rPr lang="en-US" u="sng" dirty="0" smtClean="0"/>
            <a:t> </a:t>
          </a:r>
          <a:r>
            <a:rPr lang="en-US" u="sng" dirty="0" err="1" smtClean="0"/>
            <a:t>cardiologica</a:t>
          </a:r>
          <a:r>
            <a:rPr lang="en-US" u="sng" dirty="0" smtClean="0"/>
            <a:t> </a:t>
          </a:r>
        </a:p>
        <a:p>
          <a:r>
            <a:rPr lang="en-US" u="sng" dirty="0" smtClean="0"/>
            <a:t>-</a:t>
          </a:r>
          <a:r>
            <a:rPr lang="en-US" u="sng" dirty="0" err="1" smtClean="0"/>
            <a:t>Evaluare</a:t>
          </a:r>
          <a:r>
            <a:rPr lang="en-US" u="sng" dirty="0" smtClean="0"/>
            <a:t> </a:t>
          </a:r>
          <a:r>
            <a:rPr lang="en-US" u="sng" dirty="0" err="1" smtClean="0"/>
            <a:t>chirurgicala</a:t>
          </a:r>
          <a:r>
            <a:rPr lang="en-US" u="sng" dirty="0" smtClean="0"/>
            <a:t>,</a:t>
          </a:r>
        </a:p>
      </dgm:t>
    </dgm:pt>
    <dgm:pt modelId="{44EDD89D-5B29-41D3-BC7A-D86E0B51B64F}" type="parTrans" cxnId="{AF6E78C8-C1C7-4DA9-97CE-3142569977C6}">
      <dgm:prSet/>
      <dgm:spPr/>
      <dgm:t>
        <a:bodyPr/>
        <a:lstStyle/>
        <a:p>
          <a:endParaRPr lang="en-US"/>
        </a:p>
      </dgm:t>
    </dgm:pt>
    <dgm:pt modelId="{B18F8D2D-3CB3-40BE-9DFF-4ED8197CEEEE}" type="sibTrans" cxnId="{AF6E78C8-C1C7-4DA9-97CE-3142569977C6}">
      <dgm:prSet/>
      <dgm:spPr/>
      <dgm:t>
        <a:bodyPr/>
        <a:lstStyle/>
        <a:p>
          <a:endParaRPr lang="en-US"/>
        </a:p>
      </dgm:t>
    </dgm:pt>
    <dgm:pt modelId="{3A182A15-75B7-489A-85E0-FD22185C7A1A}" type="pres">
      <dgm:prSet presAssocID="{400B2ECE-9DA8-4DCA-B28F-D23D9611227B}" presName="diagram" presStyleCnt="0">
        <dgm:presLayoutVars>
          <dgm:dir/>
          <dgm:resizeHandles val="exact"/>
        </dgm:presLayoutVars>
      </dgm:prSet>
      <dgm:spPr/>
      <dgm:t>
        <a:bodyPr/>
        <a:lstStyle/>
        <a:p>
          <a:endParaRPr lang="en-US"/>
        </a:p>
      </dgm:t>
    </dgm:pt>
    <dgm:pt modelId="{8AC136DE-2B89-4BC6-A08F-A78D575438B4}" type="pres">
      <dgm:prSet presAssocID="{934A227F-9C02-42D6-AC1F-B5446833D1F7}" presName="node" presStyleLbl="node1" presStyleIdx="0" presStyleCnt="4" custScaleX="100111" custLinFactNeighborX="-10166" custLinFactNeighborY="-26">
        <dgm:presLayoutVars>
          <dgm:bulletEnabled val="1"/>
        </dgm:presLayoutVars>
      </dgm:prSet>
      <dgm:spPr/>
      <dgm:t>
        <a:bodyPr/>
        <a:lstStyle/>
        <a:p>
          <a:endParaRPr lang="en-US"/>
        </a:p>
      </dgm:t>
    </dgm:pt>
    <dgm:pt modelId="{37B03507-2492-47E8-ABEC-3852CBF867C6}" type="pres">
      <dgm:prSet presAssocID="{12627487-55EB-44F0-A154-1B776495D66C}" presName="sibTrans" presStyleCnt="0"/>
      <dgm:spPr/>
      <dgm:t>
        <a:bodyPr/>
        <a:lstStyle/>
        <a:p>
          <a:endParaRPr lang="en-US"/>
        </a:p>
      </dgm:t>
    </dgm:pt>
    <dgm:pt modelId="{2BC44C93-389F-44D4-8E23-134FB12A6B0B}" type="pres">
      <dgm:prSet presAssocID="{845671FA-BBAB-4A94-9A74-3BCBB306EDA9}" presName="node" presStyleLbl="node1" presStyleIdx="1" presStyleCnt="4" custScaleX="45542" custLinFactNeighborX="4233" custLinFactNeighborY="-83">
        <dgm:presLayoutVars>
          <dgm:bulletEnabled val="1"/>
        </dgm:presLayoutVars>
      </dgm:prSet>
      <dgm:spPr/>
      <dgm:t>
        <a:bodyPr/>
        <a:lstStyle/>
        <a:p>
          <a:endParaRPr lang="en-US"/>
        </a:p>
      </dgm:t>
    </dgm:pt>
    <dgm:pt modelId="{BB41CB4D-174E-451E-A48A-5E2DFF88DF11}" type="pres">
      <dgm:prSet presAssocID="{51D7BBC6-E35F-4A21-8FDE-FF54B7A47C0E}" presName="sibTrans" presStyleCnt="0"/>
      <dgm:spPr/>
      <dgm:t>
        <a:bodyPr/>
        <a:lstStyle/>
        <a:p>
          <a:endParaRPr lang="en-US"/>
        </a:p>
      </dgm:t>
    </dgm:pt>
    <dgm:pt modelId="{AD956968-13A2-4D73-B979-EC39DBD46103}" type="pres">
      <dgm:prSet presAssocID="{A9A3BD44-AF1D-4C4C-A2EE-5D76E8138AE0}" presName="node" presStyleLbl="node1" presStyleIdx="2" presStyleCnt="4" custScaleX="43738" custLinFactNeighborX="17683" custLinFactNeighborY="-83">
        <dgm:presLayoutVars>
          <dgm:bulletEnabled val="1"/>
        </dgm:presLayoutVars>
      </dgm:prSet>
      <dgm:spPr/>
      <dgm:t>
        <a:bodyPr/>
        <a:lstStyle/>
        <a:p>
          <a:endParaRPr lang="en-US"/>
        </a:p>
      </dgm:t>
    </dgm:pt>
    <dgm:pt modelId="{AFA67FEF-6B8B-4B2A-BCD6-7C2CEF554595}" type="pres">
      <dgm:prSet presAssocID="{ADDBCC21-AD56-4CF5-AE97-6E2C11735D20}" presName="sibTrans" presStyleCnt="0"/>
      <dgm:spPr/>
      <dgm:t>
        <a:bodyPr/>
        <a:lstStyle/>
        <a:p>
          <a:endParaRPr lang="en-US"/>
        </a:p>
      </dgm:t>
    </dgm:pt>
    <dgm:pt modelId="{1CB470AA-6302-4D10-9D51-AACEC0AA2CBA}" type="pres">
      <dgm:prSet presAssocID="{381BC132-8D0F-4DA0-96B1-83B4B283C184}" presName="node" presStyleLbl="node1" presStyleIdx="3" presStyleCnt="4" custScaleX="72391" custLinFactNeighborX="-46482" custLinFactNeighborY="8939">
        <dgm:presLayoutVars>
          <dgm:bulletEnabled val="1"/>
        </dgm:presLayoutVars>
      </dgm:prSet>
      <dgm:spPr/>
      <dgm:t>
        <a:bodyPr/>
        <a:lstStyle/>
        <a:p>
          <a:endParaRPr lang="en-US"/>
        </a:p>
      </dgm:t>
    </dgm:pt>
  </dgm:ptLst>
  <dgm:cxnLst>
    <dgm:cxn modelId="{8F68E832-D11B-4E56-BC69-4D412BF9B191}" type="presOf" srcId="{400B2ECE-9DA8-4DCA-B28F-D23D9611227B}" destId="{3A182A15-75B7-489A-85E0-FD22185C7A1A}" srcOrd="0" destOrd="0" presId="urn:microsoft.com/office/officeart/2005/8/layout/default#1"/>
    <dgm:cxn modelId="{75AD5263-8DAF-48F5-A201-26A83F6BD03D}" type="presOf" srcId="{845671FA-BBAB-4A94-9A74-3BCBB306EDA9}" destId="{2BC44C93-389F-44D4-8E23-134FB12A6B0B}" srcOrd="0" destOrd="0" presId="urn:microsoft.com/office/officeart/2005/8/layout/default#1"/>
    <dgm:cxn modelId="{A51250B0-A5D1-4408-8B99-516555975E6E}" type="presOf" srcId="{934A227F-9C02-42D6-AC1F-B5446833D1F7}" destId="{8AC136DE-2B89-4BC6-A08F-A78D575438B4}" srcOrd="0" destOrd="0" presId="urn:microsoft.com/office/officeart/2005/8/layout/default#1"/>
    <dgm:cxn modelId="{509C4E0C-AB73-4B7F-B2BD-5E230646D488}" srcId="{400B2ECE-9DA8-4DCA-B28F-D23D9611227B}" destId="{934A227F-9C02-42D6-AC1F-B5446833D1F7}" srcOrd="0" destOrd="0" parTransId="{9BA62BF2-152B-4C84-B658-B7832EF71D77}" sibTransId="{12627487-55EB-44F0-A154-1B776495D66C}"/>
    <dgm:cxn modelId="{ED6D7D17-3E17-4483-B5F5-454AA0589F82}" type="presOf" srcId="{A9A3BD44-AF1D-4C4C-A2EE-5D76E8138AE0}" destId="{AD956968-13A2-4D73-B979-EC39DBD46103}" srcOrd="0" destOrd="0" presId="urn:microsoft.com/office/officeart/2005/8/layout/default#1"/>
    <dgm:cxn modelId="{AF6E78C8-C1C7-4DA9-97CE-3142569977C6}" srcId="{400B2ECE-9DA8-4DCA-B28F-D23D9611227B}" destId="{381BC132-8D0F-4DA0-96B1-83B4B283C184}" srcOrd="3" destOrd="0" parTransId="{44EDD89D-5B29-41D3-BC7A-D86E0B51B64F}" sibTransId="{B18F8D2D-3CB3-40BE-9DFF-4ED8197CEEEE}"/>
    <dgm:cxn modelId="{C8A3B95D-85F7-4D68-9D28-0029964962B0}" type="presOf" srcId="{381BC132-8D0F-4DA0-96B1-83B4B283C184}" destId="{1CB470AA-6302-4D10-9D51-AACEC0AA2CBA}" srcOrd="0" destOrd="0" presId="urn:microsoft.com/office/officeart/2005/8/layout/default#1"/>
    <dgm:cxn modelId="{A6EAA84B-8E9F-4D58-BCFF-4EE3138DA8BF}" srcId="{400B2ECE-9DA8-4DCA-B28F-D23D9611227B}" destId="{A9A3BD44-AF1D-4C4C-A2EE-5D76E8138AE0}" srcOrd="2" destOrd="0" parTransId="{891C039A-6B6B-4CBB-92E2-C57073F91CC7}" sibTransId="{ADDBCC21-AD56-4CF5-AE97-6E2C11735D20}"/>
    <dgm:cxn modelId="{270E6A3F-01C0-4A7D-997B-C4C330FA3F96}" srcId="{400B2ECE-9DA8-4DCA-B28F-D23D9611227B}" destId="{845671FA-BBAB-4A94-9A74-3BCBB306EDA9}" srcOrd="1" destOrd="0" parTransId="{B4A27B61-BDCA-4FCF-85CB-846812BC9AEB}" sibTransId="{51D7BBC6-E35F-4A21-8FDE-FF54B7A47C0E}"/>
    <dgm:cxn modelId="{73114F76-CA3C-4EDF-8401-554579D06A0D}" type="presParOf" srcId="{3A182A15-75B7-489A-85E0-FD22185C7A1A}" destId="{8AC136DE-2B89-4BC6-A08F-A78D575438B4}" srcOrd="0" destOrd="0" presId="urn:microsoft.com/office/officeart/2005/8/layout/default#1"/>
    <dgm:cxn modelId="{5D19C8F6-CA0B-42A5-BA46-BBFCE51487A7}" type="presParOf" srcId="{3A182A15-75B7-489A-85E0-FD22185C7A1A}" destId="{37B03507-2492-47E8-ABEC-3852CBF867C6}" srcOrd="1" destOrd="0" presId="urn:microsoft.com/office/officeart/2005/8/layout/default#1"/>
    <dgm:cxn modelId="{E6995B55-B4CA-4A5C-94B7-453D8FE6C1D2}" type="presParOf" srcId="{3A182A15-75B7-489A-85E0-FD22185C7A1A}" destId="{2BC44C93-389F-44D4-8E23-134FB12A6B0B}" srcOrd="2" destOrd="0" presId="urn:microsoft.com/office/officeart/2005/8/layout/default#1"/>
    <dgm:cxn modelId="{544EECDB-56A4-4571-8A71-04EFEC3D6B93}" type="presParOf" srcId="{3A182A15-75B7-489A-85E0-FD22185C7A1A}" destId="{BB41CB4D-174E-451E-A48A-5E2DFF88DF11}" srcOrd="3" destOrd="0" presId="urn:microsoft.com/office/officeart/2005/8/layout/default#1"/>
    <dgm:cxn modelId="{8ADE7BA1-4631-460F-8986-568AC2685695}" type="presParOf" srcId="{3A182A15-75B7-489A-85E0-FD22185C7A1A}" destId="{AD956968-13A2-4D73-B979-EC39DBD46103}" srcOrd="4" destOrd="0" presId="urn:microsoft.com/office/officeart/2005/8/layout/default#1"/>
    <dgm:cxn modelId="{7ACFE0AA-7DCF-4DC7-9892-5F74B4541396}" type="presParOf" srcId="{3A182A15-75B7-489A-85E0-FD22185C7A1A}" destId="{AFA67FEF-6B8B-4B2A-BCD6-7C2CEF554595}" srcOrd="5" destOrd="0" presId="urn:microsoft.com/office/officeart/2005/8/layout/default#1"/>
    <dgm:cxn modelId="{B2872C5A-5516-4108-8395-BD36C9875864}" type="presParOf" srcId="{3A182A15-75B7-489A-85E0-FD22185C7A1A}" destId="{1CB470AA-6302-4D10-9D51-AACEC0AA2CBA}" srcOrd="6"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8C72EA31-D4F3-4684-BFA8-B2985761CC43}" type="datetimeFigureOut">
              <a:rPr lang="en-US" smtClean="0"/>
              <a:pPr/>
              <a:t>4/22/2015</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80AC7EF1-0B10-416F-B5E9-31DF40FF71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72EA31-D4F3-4684-BFA8-B2985761CC43}" type="datetimeFigureOut">
              <a:rPr lang="en-US" smtClean="0"/>
              <a:pPr/>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C7EF1-0B10-416F-B5E9-31DF40FF71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C72EA31-D4F3-4684-BFA8-B2985761CC43}" type="datetimeFigureOut">
              <a:rPr lang="en-US" smtClean="0"/>
              <a:pPr/>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C7EF1-0B10-416F-B5E9-31DF40FF71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C72EA31-D4F3-4684-BFA8-B2985761CC43}" type="datetimeFigureOut">
              <a:rPr lang="en-US" smtClean="0"/>
              <a:pPr/>
              <a:t>4/22/2015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C7EF1-0B10-416F-B5E9-31DF40FF71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8C72EA31-D4F3-4684-BFA8-B2985761CC43}" type="datetimeFigureOut">
              <a:rPr lang="en-US" smtClean="0"/>
              <a:pPr/>
              <a:t>4/22/2015</a:t>
            </a:fld>
            <a:endParaRPr lang="en-US"/>
          </a:p>
        </p:txBody>
      </p:sp>
      <p:sp>
        <p:nvSpPr>
          <p:cNvPr id="27" name="Slide Number Placeholder 26"/>
          <p:cNvSpPr>
            <a:spLocks noGrp="1"/>
          </p:cNvSpPr>
          <p:nvPr>
            <p:ph type="sldNum" sz="quarter" idx="11"/>
          </p:nvPr>
        </p:nvSpPr>
        <p:spPr/>
        <p:txBody>
          <a:bodyPr rtlCol="0"/>
          <a:lstStyle/>
          <a:p>
            <a:fld id="{80AC7EF1-0B10-416F-B5E9-31DF40FF710C}"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8C72EA31-D4F3-4684-BFA8-B2985761CC43}" type="datetimeFigureOut">
              <a:rPr lang="en-US" smtClean="0"/>
              <a:pPr/>
              <a:t>4/22/2015</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80AC7EF1-0B10-416F-B5E9-31DF40FF71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72EA31-D4F3-4684-BFA8-B2985761CC43}" type="datetimeFigureOut">
              <a:rPr lang="en-US" smtClean="0"/>
              <a:pPr/>
              <a:t>4/22/2015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AC7EF1-0B10-416F-B5E9-31DF40FF71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C72EA31-D4F3-4684-BFA8-B2985761CC43}" type="datetimeFigureOut">
              <a:rPr lang="en-US" smtClean="0"/>
              <a:pPr/>
              <a:t>4/22/2015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C7EF1-0B10-416F-B5E9-31DF40FF71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C72EA31-D4F3-4684-BFA8-B2985761CC43}" type="datetimeFigureOut">
              <a:rPr lang="en-US" smtClean="0"/>
              <a:pPr/>
              <a:t>4/22/2015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AC7EF1-0B10-416F-B5E9-31DF40FF71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72EA31-D4F3-4684-BFA8-B2985761CC43}" type="datetimeFigureOut">
              <a:rPr lang="en-US" smtClean="0"/>
              <a:pPr/>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C7EF1-0B10-416F-B5E9-31DF40FF71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C72EA31-D4F3-4684-BFA8-B2985761CC43}" type="datetimeFigureOut">
              <a:rPr lang="en-US" smtClean="0"/>
              <a:pPr/>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AC7EF1-0B10-416F-B5E9-31DF40FF71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8C72EA31-D4F3-4684-BFA8-B2985761CC43}" type="datetimeFigureOut">
              <a:rPr lang="en-US" smtClean="0"/>
              <a:pPr/>
              <a:t>4/22/2015</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80AC7EF1-0B10-416F-B5E9-31DF40FF71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Ghid</a:t>
            </a:r>
            <a:r>
              <a:rPr lang="en-US" dirty="0" smtClean="0"/>
              <a:t> de diagnostic </a:t>
            </a:r>
            <a:r>
              <a:rPr lang="en-US" dirty="0" err="1" smtClean="0"/>
              <a:t>si</a:t>
            </a:r>
            <a:r>
              <a:rPr lang="en-US" dirty="0" smtClean="0"/>
              <a:t> </a:t>
            </a:r>
            <a:r>
              <a:rPr lang="en-US" dirty="0" err="1" smtClean="0"/>
              <a:t>tratament</a:t>
            </a:r>
            <a:r>
              <a:rPr lang="en-US" dirty="0" smtClean="0"/>
              <a:t> </a:t>
            </a:r>
            <a:br>
              <a:rPr lang="en-US" dirty="0" smtClean="0"/>
            </a:br>
            <a:r>
              <a:rPr lang="en-US" dirty="0" smtClean="0"/>
              <a:t>                       in</a:t>
            </a:r>
            <a:endParaRPr lang="en-US" dirty="0"/>
          </a:p>
        </p:txBody>
      </p:sp>
      <p:sp>
        <p:nvSpPr>
          <p:cNvPr id="3" name="Subtitle 2"/>
          <p:cNvSpPr>
            <a:spLocks noGrp="1"/>
          </p:cNvSpPr>
          <p:nvPr>
            <p:ph type="subTitle" idx="1"/>
          </p:nvPr>
        </p:nvSpPr>
        <p:spPr>
          <a:xfrm>
            <a:off x="1219200" y="3810000"/>
            <a:ext cx="7239000" cy="2819400"/>
          </a:xfrm>
        </p:spPr>
        <p:txBody>
          <a:bodyPr/>
          <a:lstStyle/>
          <a:p>
            <a:r>
              <a:rPr lang="en-US" sz="3600" dirty="0" err="1" smtClean="0"/>
              <a:t>Polichistoza</a:t>
            </a:r>
            <a:r>
              <a:rPr lang="en-US" sz="3600" dirty="0" smtClean="0"/>
              <a:t> </a:t>
            </a:r>
            <a:r>
              <a:rPr lang="en-US" sz="3600" dirty="0" err="1" smtClean="0"/>
              <a:t>renala</a:t>
            </a:r>
            <a:r>
              <a:rPr lang="en-US" sz="3600" dirty="0" smtClean="0"/>
              <a:t> </a:t>
            </a:r>
            <a:r>
              <a:rPr lang="en-US" sz="3600" dirty="0" err="1" smtClean="0"/>
              <a:t>autozomal</a:t>
            </a:r>
            <a:r>
              <a:rPr lang="en-US" sz="3600" dirty="0" smtClean="0"/>
              <a:t>            	</a:t>
            </a:r>
            <a:r>
              <a:rPr lang="en-US" sz="3600" dirty="0" err="1" smtClean="0"/>
              <a:t>recesiva</a:t>
            </a:r>
            <a:r>
              <a:rPr lang="en-US" sz="3600" dirty="0" smtClean="0"/>
              <a:t>  (PKRAR)</a:t>
            </a:r>
          </a:p>
          <a:p>
            <a:r>
              <a:rPr lang="en-US" dirty="0" smtClean="0"/>
              <a:t>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Cuprins</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marL="514350" lvl="0" indent="-514350">
              <a:buNone/>
            </a:pPr>
            <a:r>
              <a:rPr lang="en-US" dirty="0" smtClean="0">
                <a:solidFill>
                  <a:schemeClr val="accent2"/>
                </a:solidFill>
              </a:rPr>
              <a:t>1.	</a:t>
            </a:r>
            <a:r>
              <a:rPr lang="en-US" dirty="0" err="1" smtClean="0"/>
              <a:t>Definitie</a:t>
            </a:r>
            <a:endParaRPr lang="en-US" dirty="0" smtClean="0"/>
          </a:p>
          <a:p>
            <a:pPr marL="514350" lvl="0" indent="-514350">
              <a:buNone/>
            </a:pPr>
            <a:r>
              <a:rPr lang="en-US" dirty="0" smtClean="0">
                <a:solidFill>
                  <a:schemeClr val="accent2"/>
                </a:solidFill>
              </a:rPr>
              <a:t>2.	</a:t>
            </a:r>
            <a:r>
              <a:rPr lang="en-US" dirty="0" err="1" smtClean="0"/>
              <a:t>Epidemiologie</a:t>
            </a:r>
            <a:endParaRPr lang="en-US" dirty="0" smtClean="0"/>
          </a:p>
          <a:p>
            <a:pPr marL="514350" lvl="0" indent="-514350">
              <a:buNone/>
            </a:pPr>
            <a:r>
              <a:rPr lang="en-US" dirty="0" smtClean="0">
                <a:solidFill>
                  <a:schemeClr val="accent2"/>
                </a:solidFill>
              </a:rPr>
              <a:t>3.	</a:t>
            </a:r>
            <a:r>
              <a:rPr lang="en-US" dirty="0" smtClean="0"/>
              <a:t>Diagnostic – </a:t>
            </a:r>
            <a:r>
              <a:rPr lang="en-US" dirty="0" err="1" smtClean="0"/>
              <a:t>Criterii</a:t>
            </a:r>
            <a:r>
              <a:rPr lang="en-US" dirty="0" smtClean="0"/>
              <a:t> </a:t>
            </a:r>
            <a:r>
              <a:rPr lang="en-US" dirty="0" err="1" smtClean="0"/>
              <a:t>clinice</a:t>
            </a:r>
            <a:endParaRPr lang="en-US" dirty="0" smtClean="0"/>
          </a:p>
          <a:p>
            <a:pPr marL="514350" lvl="0" indent="-514350">
              <a:buNone/>
            </a:pPr>
            <a:r>
              <a:rPr lang="en-US" dirty="0" smtClean="0"/>
              <a:t>                          - </a:t>
            </a:r>
            <a:r>
              <a:rPr lang="en-US" dirty="0" err="1" smtClean="0"/>
              <a:t>Criterii</a:t>
            </a:r>
            <a:r>
              <a:rPr lang="en-US" dirty="0" smtClean="0"/>
              <a:t> </a:t>
            </a:r>
            <a:r>
              <a:rPr lang="en-US" dirty="0" err="1" smtClean="0"/>
              <a:t>paraclinice</a:t>
            </a:r>
            <a:endParaRPr lang="en-US" dirty="0" smtClean="0"/>
          </a:p>
          <a:p>
            <a:pPr marL="514350" lvl="0" indent="-514350">
              <a:buNone/>
            </a:pPr>
            <a:r>
              <a:rPr lang="en-US" dirty="0" smtClean="0">
                <a:solidFill>
                  <a:schemeClr val="accent2"/>
                </a:solidFill>
              </a:rPr>
              <a:t>4.   </a:t>
            </a:r>
            <a:r>
              <a:rPr lang="en-US" dirty="0" smtClean="0"/>
              <a:t>Diagnostic </a:t>
            </a:r>
            <a:r>
              <a:rPr lang="en-US" dirty="0" err="1" smtClean="0"/>
              <a:t>diferential</a:t>
            </a:r>
            <a:endParaRPr lang="en-US" dirty="0" smtClean="0"/>
          </a:p>
          <a:p>
            <a:pPr marL="514350" lvl="0" indent="-514350">
              <a:buNone/>
            </a:pPr>
            <a:r>
              <a:rPr lang="en-US" dirty="0" smtClean="0">
                <a:solidFill>
                  <a:schemeClr val="accent2"/>
                </a:solidFill>
              </a:rPr>
              <a:t>5.	</a:t>
            </a:r>
            <a:r>
              <a:rPr lang="en-US" dirty="0" err="1" smtClean="0"/>
              <a:t>Aspecte</a:t>
            </a:r>
            <a:r>
              <a:rPr lang="en-US" dirty="0" smtClean="0"/>
              <a:t> </a:t>
            </a:r>
            <a:r>
              <a:rPr lang="en-US" dirty="0" err="1" smtClean="0"/>
              <a:t>genetice</a:t>
            </a:r>
            <a:r>
              <a:rPr lang="en-US" dirty="0" smtClean="0"/>
              <a:t> - </a:t>
            </a:r>
            <a:r>
              <a:rPr lang="en-US" dirty="0" err="1" smtClean="0"/>
              <a:t>Etiologie</a:t>
            </a:r>
            <a:endParaRPr lang="en-US" dirty="0" smtClean="0"/>
          </a:p>
          <a:p>
            <a:pPr marL="514350" lvl="0" indent="-514350">
              <a:buNone/>
            </a:pPr>
            <a:r>
              <a:rPr lang="en-US" dirty="0" smtClean="0"/>
              <a:t>                                     - </a:t>
            </a:r>
            <a:r>
              <a:rPr lang="en-US" dirty="0" err="1" smtClean="0"/>
              <a:t>Risc</a:t>
            </a:r>
            <a:r>
              <a:rPr lang="en-US" dirty="0" smtClean="0"/>
              <a:t> </a:t>
            </a:r>
            <a:r>
              <a:rPr lang="en-US" dirty="0" err="1" smtClean="0"/>
              <a:t>si</a:t>
            </a:r>
            <a:r>
              <a:rPr lang="en-US" dirty="0" smtClean="0"/>
              <a:t> </a:t>
            </a:r>
            <a:r>
              <a:rPr lang="en-US" dirty="0" err="1" smtClean="0"/>
              <a:t>sfat</a:t>
            </a:r>
            <a:r>
              <a:rPr lang="en-US" dirty="0" smtClean="0"/>
              <a:t> genetic</a:t>
            </a:r>
          </a:p>
          <a:p>
            <a:pPr marL="514350" lvl="0" indent="-514350">
              <a:buNone/>
            </a:pPr>
            <a:r>
              <a:rPr lang="en-US" dirty="0" smtClean="0"/>
              <a:t>                                     - Diagnostic prenatal</a:t>
            </a:r>
          </a:p>
          <a:p>
            <a:pPr marL="514350" lvl="0" indent="-514350">
              <a:buNone/>
            </a:pPr>
            <a:r>
              <a:rPr lang="en-US" dirty="0" smtClean="0">
                <a:solidFill>
                  <a:schemeClr val="accent2"/>
                </a:solidFill>
              </a:rPr>
              <a:t>6.	</a:t>
            </a:r>
            <a:r>
              <a:rPr lang="en-US" dirty="0" smtClean="0"/>
              <a:t>Management- </a:t>
            </a:r>
            <a:r>
              <a:rPr lang="en-US" dirty="0" err="1" smtClean="0"/>
              <a:t>posibilitati</a:t>
            </a:r>
            <a:r>
              <a:rPr lang="en-US" dirty="0" smtClean="0"/>
              <a:t> de </a:t>
            </a:r>
            <a:r>
              <a:rPr lang="en-US" dirty="0" err="1" smtClean="0"/>
              <a:t>tratament</a:t>
            </a:r>
            <a:endParaRPr lang="en-US" dirty="0" smtClean="0"/>
          </a:p>
          <a:p>
            <a:pPr marL="514350" lvl="0" indent="-514350">
              <a:buNone/>
            </a:pPr>
            <a:r>
              <a:rPr lang="en-US" dirty="0" smtClean="0">
                <a:solidFill>
                  <a:schemeClr val="accent2"/>
                </a:solidFill>
              </a:rPr>
              <a:t>7.	</a:t>
            </a:r>
            <a:r>
              <a:rPr lang="en-US" dirty="0" err="1" smtClean="0"/>
              <a:t>Evolutie</a:t>
            </a:r>
            <a:r>
              <a:rPr lang="en-US" dirty="0" smtClean="0"/>
              <a:t> </a:t>
            </a:r>
            <a:r>
              <a:rPr lang="en-US" dirty="0" err="1" smtClean="0"/>
              <a:t>si</a:t>
            </a:r>
            <a:r>
              <a:rPr lang="en-US" dirty="0" smtClean="0"/>
              <a:t> prognostic</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a:t>
            </a:r>
            <a:r>
              <a:rPr lang="en-US" dirty="0" err="1" smtClean="0"/>
              <a:t>Definitie</a:t>
            </a:r>
            <a:r>
              <a:rPr lang="en-US" dirty="0" smtClean="0"/>
              <a:t>:</a:t>
            </a:r>
            <a:endParaRPr lang="en-US" dirty="0"/>
          </a:p>
        </p:txBody>
      </p:sp>
      <p:sp>
        <p:nvSpPr>
          <p:cNvPr id="3" name="Content Placeholder 2"/>
          <p:cNvSpPr>
            <a:spLocks noGrp="1"/>
          </p:cNvSpPr>
          <p:nvPr>
            <p:ph idx="1"/>
          </p:nvPr>
        </p:nvSpPr>
        <p:spPr/>
        <p:txBody>
          <a:bodyPr>
            <a:normAutofit fontScale="85000" lnSpcReduction="20000"/>
          </a:bodyPr>
          <a:lstStyle/>
          <a:p>
            <a:r>
              <a:rPr lang="vi-VN" dirty="0" smtClean="0"/>
              <a:t>Polichistoza renală autozomal rec</a:t>
            </a:r>
            <a:r>
              <a:rPr lang="en-US" dirty="0" smtClean="0"/>
              <a:t>e</a:t>
            </a:r>
            <a:r>
              <a:rPr lang="vi-VN" dirty="0" smtClean="0"/>
              <a:t>sivă este cea mai comună formă de boală chistică renală întâlnită încă de la vârsta de nou născut sau de copil mic, diferenţiindu-se de polichistoza autozomal dominantă care se dezvoltă la grupele populaţionale mai vârstnice</a:t>
            </a:r>
            <a:r>
              <a:rPr lang="en-US" dirty="0" smtClean="0"/>
              <a:t>.</a:t>
            </a:r>
          </a:p>
          <a:p>
            <a:r>
              <a:rPr lang="vi-VN" dirty="0" smtClean="0"/>
              <a:t>Afecţiunea interesează concomitent rinichiul şi ficatul. La nivelul rinichiului se înregistrează o marcată hiperplazie a epiteliului ductelor colectoare a nefronului, epiteliu care îşi schimbă funcţia din resorbtiv în secretor. Hiperplazia epitelială împreună cu hipersecreţia determină determină o importantă dilatare a canalelor colectoare.</a:t>
            </a:r>
          </a:p>
          <a:p>
            <a:r>
              <a:rPr lang="vi-VN" dirty="0" smtClean="0"/>
              <a:t>Afectare hepatică se întâlneşte în toate cazurile şi constă în fibroza periportală, şi ectazie a ductelor biliare. In timp se realizează fibroza hepatică şi hipertensiunea portală</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Definitie</a:t>
            </a:r>
            <a:r>
              <a:rPr lang="en-US" dirty="0" smtClean="0"/>
              <a:t>:</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descr="C:\Documents and Settings\_cs_\Desktop\403ad0f7cf2050cadddd00e2bc36ec.jpeg"/>
          <p:cNvPicPr>
            <a:picLocks noChangeAspect="1" noChangeArrowheads="1"/>
          </p:cNvPicPr>
          <p:nvPr/>
        </p:nvPicPr>
        <p:blipFill>
          <a:blip r:embed="rId2" cstate="print"/>
          <a:srcRect/>
          <a:stretch>
            <a:fillRect/>
          </a:stretch>
        </p:blipFill>
        <p:spPr bwMode="auto">
          <a:xfrm>
            <a:off x="609600" y="2209800"/>
            <a:ext cx="3733800" cy="3429000"/>
          </a:xfrm>
          <a:prstGeom prst="rect">
            <a:avLst/>
          </a:prstGeom>
          <a:noFill/>
        </p:spPr>
      </p:pic>
      <p:pic>
        <p:nvPicPr>
          <p:cNvPr id="4" name="Picture 2" descr="C:\Documents and Settings\_cs_\Desktop\imgres.jpg"/>
          <p:cNvPicPr>
            <a:picLocks noChangeAspect="1" noChangeArrowheads="1"/>
          </p:cNvPicPr>
          <p:nvPr/>
        </p:nvPicPr>
        <p:blipFill>
          <a:blip r:embed="rId3"/>
          <a:srcRect/>
          <a:stretch>
            <a:fillRect/>
          </a:stretch>
        </p:blipFill>
        <p:spPr bwMode="auto">
          <a:xfrm>
            <a:off x="4724400" y="2209800"/>
            <a:ext cx="3505200" cy="3429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solidFill>
                  <a:schemeClr val="accent2"/>
                </a:solidFill>
              </a:rPr>
              <a:t>2.	</a:t>
            </a:r>
            <a:r>
              <a:rPr lang="en-US" dirty="0" err="1" smtClean="0"/>
              <a:t>Epidemiologie</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vi-VN" dirty="0" smtClean="0"/>
              <a:t>PKRAR este o boală diferit răspândită pe glob de la 1 la 1000 nou născuti în Finlanda</a:t>
            </a:r>
            <a:r>
              <a:rPr lang="en-US" dirty="0" smtClean="0"/>
              <a:t>,</a:t>
            </a:r>
            <a:r>
              <a:rPr lang="vi-VN" dirty="0" smtClean="0"/>
              <a:t> la 1 la 6.000 până la 1 la 55.000 în alte areale geografice.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Clasificare</a:t>
            </a:r>
            <a:r>
              <a:rPr lang="en-US" dirty="0" smtClean="0"/>
              <a:t>:</a:t>
            </a:r>
            <a:endParaRPr lang="en-US" dirty="0"/>
          </a:p>
        </p:txBody>
      </p:sp>
      <p:sp>
        <p:nvSpPr>
          <p:cNvPr id="3" name="Content Placeholder 2"/>
          <p:cNvSpPr>
            <a:spLocks noGrp="1"/>
          </p:cNvSpPr>
          <p:nvPr>
            <p:ph idx="1"/>
          </p:nvPr>
        </p:nvSpPr>
        <p:spPr/>
        <p:txBody>
          <a:bodyPr>
            <a:normAutofit fontScale="62500" lnSpcReduction="20000"/>
          </a:bodyPr>
          <a:lstStyle/>
          <a:p>
            <a:r>
              <a:rPr lang="vi-VN" dirty="0" smtClean="0"/>
              <a:t>Blythşi Ockenden clasifică PRAR în funcţie de modul şi vârsta la care se manifestă în </a:t>
            </a:r>
            <a:r>
              <a:rPr lang="vi-VN" dirty="0" smtClean="0">
                <a:solidFill>
                  <a:schemeClr val="accent2">
                    <a:lumMod val="75000"/>
                  </a:schemeClr>
                </a:solidFill>
              </a:rPr>
              <a:t>4 grupe</a:t>
            </a:r>
            <a:r>
              <a:rPr lang="vi-VN" dirty="0" smtClean="0"/>
              <a:t>: perinatală, neonatală, infantilă şi juvenilă.</a:t>
            </a:r>
          </a:p>
          <a:p>
            <a:r>
              <a:rPr lang="vi-VN" u="sng" dirty="0" smtClean="0">
                <a:solidFill>
                  <a:srgbClr val="FF0000"/>
                </a:solidFill>
              </a:rPr>
              <a:t>Forma perinatală </a:t>
            </a:r>
            <a:r>
              <a:rPr lang="vi-VN" dirty="0" smtClean="0"/>
              <a:t>în care nefromegalia importantă este prezenta din viaţa intrauterină fapt care îngreunează naşterea. Dilatarea ductelor colectoare este prezentă în 90% din cazuri ducând rapid la insuficienţă renală importantă adeseori cu deces rapid. Frecvent se poate intâlni hipoplazia pulmonară, sechelele de oligohidramnios sau faciesul tip Potter.</a:t>
            </a:r>
          </a:p>
          <a:p>
            <a:r>
              <a:rPr lang="vi-VN" u="sng" dirty="0" smtClean="0">
                <a:solidFill>
                  <a:srgbClr val="FF0000"/>
                </a:solidFill>
              </a:rPr>
              <a:t>Forma neonatală </a:t>
            </a:r>
            <a:r>
              <a:rPr lang="vi-VN" dirty="0" smtClean="0"/>
              <a:t>se caracterizează prin nefromegalie încă de la naştere şi afectare hepatică uşoară. Decesul se produce în câteva luni prin insuficienţă renală.</a:t>
            </a:r>
          </a:p>
          <a:p>
            <a:r>
              <a:rPr lang="vi-VN" u="sng" dirty="0" smtClean="0">
                <a:solidFill>
                  <a:srgbClr val="FF0000"/>
                </a:solidFill>
              </a:rPr>
              <a:t>Forma infantilă </a:t>
            </a:r>
            <a:r>
              <a:rPr lang="vi-VN" dirty="0" smtClean="0"/>
              <a:t>devine siptomatică după câteva luni de viaţă, decelându-se rinichi mari şi hepatosplenomegalie, induse de dilatarea tubilor colectori şi de fibroza hepatică periportală. In timp apare insuficienţa renală şi/sau hipertensiunea portală. Decesul se produce de obicei în adolescenţă.</a:t>
            </a:r>
          </a:p>
          <a:p>
            <a:r>
              <a:rPr lang="vi-VN" u="sng" dirty="0" smtClean="0">
                <a:solidFill>
                  <a:srgbClr val="FF0000"/>
                </a:solidFill>
              </a:rPr>
              <a:t>Forma juvenilă </a:t>
            </a:r>
            <a:r>
              <a:rPr lang="vi-VN" dirty="0" smtClean="0"/>
              <a:t>se manifestă între 6 luni şi 5 ani pe prim plan situându-se manifestările hepatice de tip hepatosplenomegalie şi hipertensiune portală şi fenomene de hipersplenism. </a:t>
            </a:r>
            <a:r>
              <a:rPr lang="en-US" dirty="0" smtClean="0"/>
              <a:t>I</a:t>
            </a:r>
            <a:r>
              <a:rPr lang="vi-VN" dirty="0" smtClean="0"/>
              <a:t>nsuficienţa renală este absentă sau uşoară. Durata de viaţă în 80% din cazuri este de 15 ani.</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3.Diagnostic:</a:t>
            </a:r>
            <a:endParaRPr lang="en-US" dirty="0"/>
          </a:p>
        </p:txBody>
      </p:sp>
      <p:sp>
        <p:nvSpPr>
          <p:cNvPr id="3" name="Content Placeholder 2"/>
          <p:cNvSpPr>
            <a:spLocks noGrp="1"/>
          </p:cNvSpPr>
          <p:nvPr>
            <p:ph idx="1"/>
          </p:nvPr>
        </p:nvSpPr>
        <p:spPr/>
        <p:txBody>
          <a:bodyPr>
            <a:normAutofit fontScale="70000" lnSpcReduction="20000"/>
          </a:bodyPr>
          <a:lstStyle/>
          <a:p>
            <a:r>
              <a:rPr lang="en-US" b="1" u="sng" dirty="0" smtClean="0"/>
              <a:t>A</a:t>
            </a:r>
            <a:r>
              <a:rPr lang="en-US" i="1" u="sng" dirty="0" smtClean="0"/>
              <a:t>. </a:t>
            </a:r>
            <a:r>
              <a:rPr lang="en-US" b="1" u="sng" dirty="0" err="1" smtClean="0"/>
              <a:t>Criterii</a:t>
            </a:r>
            <a:r>
              <a:rPr lang="en-US" b="1" u="sng" dirty="0" smtClean="0"/>
              <a:t> </a:t>
            </a:r>
            <a:r>
              <a:rPr lang="en-US" b="1" u="sng" dirty="0" err="1" smtClean="0"/>
              <a:t>clinice</a:t>
            </a:r>
            <a:r>
              <a:rPr lang="en-US" b="1" u="sng" dirty="0" smtClean="0"/>
              <a:t>:</a:t>
            </a:r>
            <a:endParaRPr lang="vi-VN" b="1" u="sng" dirty="0" smtClean="0"/>
          </a:p>
          <a:p>
            <a:r>
              <a:rPr lang="vi-VN" dirty="0" smtClean="0"/>
              <a:t>Manifestările clinice sunt extrem de variate, de la formele acute care antrenează decesul în perioada de nou născut până la formele latente la care diagnosticul se stabileşte în perioada adolescenţei.</a:t>
            </a:r>
          </a:p>
          <a:p>
            <a:r>
              <a:rPr lang="vi-VN" dirty="0" smtClean="0"/>
              <a:t>In tabloul clinic se întâlnesc două categorii de manifestări, de alternanţă diferită în gravitate:</a:t>
            </a:r>
          </a:p>
          <a:p>
            <a:r>
              <a:rPr lang="vi-VN" dirty="0" smtClean="0">
                <a:solidFill>
                  <a:srgbClr val="C00000"/>
                </a:solidFill>
              </a:rPr>
              <a:t>• Afectarea renală;</a:t>
            </a:r>
          </a:p>
          <a:p>
            <a:r>
              <a:rPr lang="vi-VN" dirty="0" smtClean="0">
                <a:solidFill>
                  <a:srgbClr val="C00000"/>
                </a:solidFill>
              </a:rPr>
              <a:t>• Afectarea hepatică</a:t>
            </a:r>
          </a:p>
          <a:p>
            <a:r>
              <a:rPr lang="vi-VN" dirty="0" smtClean="0"/>
              <a:t>Copiii care dezvoltă insuficienţă renală la vârstă precoce de obicei nu ajung să dezvolte şi manifestările hepatice, pe când cei care dezvoltă de la început insuficiebţă hepatică moderată sau uşoară în general decedează prin hepatopatie severă după ani de evoluţie.</a:t>
            </a:r>
          </a:p>
          <a:p>
            <a:r>
              <a:rPr lang="vi-VN" dirty="0" smtClean="0"/>
              <a:t>După naştere, pe lângă nefromegalie , este prezentă insuficieenţa renală, hipertensiunea arterială, adesea severă şi infecţiile urinare. Afectarea hepatică poate fi asimptomatică sau se poate manifesta printr-o hipertensiune portală, infecţii ale căilor biliare de tip colangită.</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a:t>
            </a:r>
            <a:endParaRPr lang="en-US" dirty="0"/>
          </a:p>
        </p:txBody>
      </p:sp>
      <p:sp>
        <p:nvSpPr>
          <p:cNvPr id="3" name="Content Placeholder 2"/>
          <p:cNvSpPr>
            <a:spLocks noGrp="1"/>
          </p:cNvSpPr>
          <p:nvPr>
            <p:ph idx="1"/>
          </p:nvPr>
        </p:nvSpPr>
        <p:spPr/>
        <p:txBody>
          <a:bodyPr>
            <a:normAutofit fontScale="70000" lnSpcReduction="20000"/>
          </a:bodyPr>
          <a:lstStyle/>
          <a:p>
            <a:r>
              <a:rPr lang="en-US" b="1" u="sng" dirty="0" smtClean="0"/>
              <a:t>B. </a:t>
            </a:r>
            <a:r>
              <a:rPr lang="en-US" b="1" u="sng" dirty="0" err="1" smtClean="0"/>
              <a:t>Criterii</a:t>
            </a:r>
            <a:r>
              <a:rPr lang="en-US" b="1" u="sng" dirty="0" smtClean="0"/>
              <a:t> </a:t>
            </a:r>
            <a:r>
              <a:rPr lang="en-US" b="1" u="sng" dirty="0" err="1" smtClean="0"/>
              <a:t>paraclinice</a:t>
            </a:r>
            <a:r>
              <a:rPr lang="en-US" b="1" u="sng" dirty="0" smtClean="0"/>
              <a:t>:</a:t>
            </a:r>
          </a:p>
          <a:p>
            <a:r>
              <a:rPr lang="vi-VN" dirty="0" smtClean="0"/>
              <a:t>• </a:t>
            </a:r>
            <a:r>
              <a:rPr lang="vi-VN" dirty="0" smtClean="0">
                <a:solidFill>
                  <a:srgbClr val="0070C0"/>
                </a:solidFill>
              </a:rPr>
              <a:t>Echografia</a:t>
            </a:r>
            <a:r>
              <a:rPr lang="en-US" dirty="0" smtClean="0">
                <a:solidFill>
                  <a:srgbClr val="0070C0"/>
                </a:solidFill>
              </a:rPr>
              <a:t> </a:t>
            </a:r>
            <a:r>
              <a:rPr lang="en-US" dirty="0" err="1" smtClean="0">
                <a:solidFill>
                  <a:srgbClr val="0070C0"/>
                </a:solidFill>
              </a:rPr>
              <a:t>abdominala</a:t>
            </a:r>
            <a:r>
              <a:rPr lang="en-US" dirty="0" smtClean="0">
                <a:solidFill>
                  <a:srgbClr val="0070C0"/>
                </a:solidFill>
              </a:rPr>
              <a:t> </a:t>
            </a:r>
            <a:r>
              <a:rPr lang="vi-VN" dirty="0" smtClean="0"/>
              <a:t>pune în evidenţă rinichii măriţi de volum şi prezenţa formaţiunilor chistice</a:t>
            </a:r>
            <a:r>
              <a:rPr lang="en-US" dirty="0" smtClean="0"/>
              <a:t>, </a:t>
            </a:r>
            <a:r>
              <a:rPr lang="vi-VN" dirty="0" smtClean="0"/>
              <a:t>evidenţiază ectazii ale căilor biliare, un ficat heterogen şi eventual semne de hipertensiune portală.</a:t>
            </a:r>
            <a:endParaRPr lang="vi-VN" dirty="0" smtClean="0">
              <a:latin typeface="Times New Roman" pitchFamily="18" charset="0"/>
              <a:cs typeface="Times New Roman" pitchFamily="18" charset="0"/>
            </a:endParaRPr>
          </a:p>
          <a:p>
            <a:r>
              <a:rPr lang="vi-VN" dirty="0" smtClean="0"/>
              <a:t>•</a:t>
            </a:r>
            <a:r>
              <a:rPr lang="en-US" dirty="0" smtClean="0"/>
              <a:t> </a:t>
            </a:r>
            <a:r>
              <a:rPr lang="en-US" dirty="0" smtClean="0">
                <a:solidFill>
                  <a:srgbClr val="0070C0"/>
                </a:solidFill>
              </a:rPr>
              <a:t>R</a:t>
            </a:r>
            <a:r>
              <a:rPr lang="vi-VN" dirty="0" smtClean="0">
                <a:solidFill>
                  <a:srgbClr val="0070C0"/>
                </a:solidFill>
              </a:rPr>
              <a:t>adiografia abdominală pe gol, urografia intrevenoasă.</a:t>
            </a:r>
          </a:p>
          <a:p>
            <a:r>
              <a:rPr lang="vi-VN" dirty="0" smtClean="0"/>
              <a:t>•</a:t>
            </a:r>
            <a:r>
              <a:rPr lang="vi-VN" dirty="0" smtClean="0">
                <a:solidFill>
                  <a:srgbClr val="0070C0"/>
                </a:solidFill>
              </a:rPr>
              <a:t> Tomografia computerizată </a:t>
            </a:r>
            <a:r>
              <a:rPr lang="vi-VN" dirty="0" smtClean="0"/>
              <a:t> </a:t>
            </a:r>
            <a:r>
              <a:rPr lang="vi-VN" dirty="0" smtClean="0">
                <a:solidFill>
                  <a:srgbClr val="0070C0"/>
                </a:solidFill>
              </a:rPr>
              <a:t>cu substanţă de contrast </a:t>
            </a:r>
            <a:r>
              <a:rPr lang="vi-VN" dirty="0" smtClean="0"/>
              <a:t>se recomadă a se practica de obicei după vârsta de 5-7 ani.</a:t>
            </a:r>
          </a:p>
          <a:p>
            <a:r>
              <a:rPr lang="vi-VN" dirty="0" smtClean="0"/>
              <a:t>• </a:t>
            </a:r>
            <a:r>
              <a:rPr lang="vi-VN" dirty="0" smtClean="0">
                <a:solidFill>
                  <a:srgbClr val="0070C0"/>
                </a:solidFill>
              </a:rPr>
              <a:t>Rezonanţa magnetică </a:t>
            </a:r>
            <a:r>
              <a:rPr lang="vi-VN" dirty="0" smtClean="0"/>
              <a:t>se poate practica atât în viaţa intrauterină cât şi după paştere. </a:t>
            </a:r>
            <a:r>
              <a:rPr lang="en-US" dirty="0" smtClean="0"/>
              <a:t>Are </a:t>
            </a:r>
            <a:r>
              <a:rPr lang="vi-VN" dirty="0" smtClean="0"/>
              <a:t>fideitatea mai mare decât ecografia.</a:t>
            </a:r>
          </a:p>
          <a:p>
            <a:r>
              <a:rPr lang="vi-VN" dirty="0" smtClean="0"/>
              <a:t>• </a:t>
            </a:r>
            <a:r>
              <a:rPr lang="vi-VN" dirty="0" smtClean="0">
                <a:solidFill>
                  <a:srgbClr val="0070C0"/>
                </a:solidFill>
              </a:rPr>
              <a:t>Scintigrama renală</a:t>
            </a:r>
            <a:r>
              <a:rPr lang="en-US" dirty="0" smtClean="0"/>
              <a:t>.</a:t>
            </a:r>
            <a:endParaRPr lang="vi-VN" dirty="0" smtClean="0"/>
          </a:p>
          <a:p>
            <a:r>
              <a:rPr lang="vi-VN" dirty="0" smtClean="0"/>
              <a:t>• </a:t>
            </a:r>
            <a:r>
              <a:rPr lang="vi-VN" dirty="0" smtClean="0">
                <a:solidFill>
                  <a:srgbClr val="0070C0"/>
                </a:solidFill>
              </a:rPr>
              <a:t>Histologia</a:t>
            </a:r>
            <a:r>
              <a:rPr lang="vi-VN" dirty="0" smtClean="0"/>
              <a:t> relevă o multitudine de dilataţii chistice, dispuse radial, dezvoltate în prelungirea tubilor colectori.</a:t>
            </a:r>
          </a:p>
          <a:p>
            <a:r>
              <a:rPr lang="vi-VN" dirty="0" smtClean="0"/>
              <a:t>•</a:t>
            </a:r>
            <a:r>
              <a:rPr lang="vi-VN" dirty="0" smtClean="0">
                <a:solidFill>
                  <a:srgbClr val="0070C0"/>
                </a:solidFill>
              </a:rPr>
              <a:t> Biopsia </a:t>
            </a:r>
            <a:r>
              <a:rPr lang="vi-VN" dirty="0" smtClean="0"/>
              <a:t>arată disgenezia biliară cu canale biliare multiple şi dilatate şi o fibroză a spaţiilor porte.</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4.Diagnostic </a:t>
            </a:r>
            <a:r>
              <a:rPr lang="en-US" dirty="0" err="1" smtClean="0"/>
              <a:t>diferential</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r>
              <a:rPr lang="ro-MO" dirty="0" smtClean="0"/>
              <a:t>-        chistul renal simplu;</a:t>
            </a:r>
          </a:p>
          <a:p>
            <a:r>
              <a:rPr lang="ro-MO" dirty="0" smtClean="0"/>
              <a:t>-        displazia chistica renala;</a:t>
            </a:r>
          </a:p>
          <a:p>
            <a:r>
              <a:rPr lang="ro-MO" dirty="0" smtClean="0"/>
              <a:t>-        boala polichistica renala A</a:t>
            </a:r>
            <a:r>
              <a:rPr lang="en-US" dirty="0" smtClean="0"/>
              <a:t>D</a:t>
            </a:r>
            <a:r>
              <a:rPr lang="ro-MO" dirty="0" smtClean="0"/>
              <a:t>PKD;</a:t>
            </a:r>
          </a:p>
          <a:p>
            <a:r>
              <a:rPr lang="ro-MO" dirty="0" smtClean="0"/>
              <a:t>-        boala renala medulara: Rinichiul spongios medular; Complexul bolii medulare chistice uremice – nefronoftizie;</a:t>
            </a:r>
          </a:p>
          <a:p>
            <a:r>
              <a:rPr lang="ro-MO" dirty="0" smtClean="0"/>
              <a:t>-        boala chistica castigata (asociata dializei);</a:t>
            </a:r>
          </a:p>
          <a:p>
            <a:r>
              <a:rPr lang="ro-MO" dirty="0" smtClean="0"/>
              <a:t>-        chisti renali in sindroame malformative ereditare (scleroza tuberoasa);</a:t>
            </a:r>
          </a:p>
          <a:p>
            <a:r>
              <a:rPr lang="ro-MO" dirty="0" smtClean="0"/>
              <a:t>-        boala glomerulo-chistica;</a:t>
            </a:r>
          </a:p>
          <a:p>
            <a:r>
              <a:rPr lang="ro-MO" dirty="0" smtClean="0"/>
              <a:t>-        chisti renali extraparenchimali (pielocaliceale, chisti limfangitici localizati in hil).</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5.Aspecte </a:t>
            </a:r>
            <a:r>
              <a:rPr lang="en-US" dirty="0" err="1" smtClean="0"/>
              <a:t>genetice</a:t>
            </a:r>
            <a:r>
              <a:rPr lang="en-US" dirty="0" smtClean="0"/>
              <a:t>:</a:t>
            </a:r>
            <a:endParaRPr lang="en-US" dirty="0"/>
          </a:p>
        </p:txBody>
      </p:sp>
      <p:sp>
        <p:nvSpPr>
          <p:cNvPr id="3" name="Content Placeholder 2"/>
          <p:cNvSpPr>
            <a:spLocks noGrp="1"/>
          </p:cNvSpPr>
          <p:nvPr>
            <p:ph idx="1"/>
          </p:nvPr>
        </p:nvSpPr>
        <p:spPr/>
        <p:txBody>
          <a:bodyPr/>
          <a:lstStyle/>
          <a:p>
            <a:r>
              <a:rPr lang="en-US" b="1" i="1" dirty="0" err="1" smtClean="0"/>
              <a:t>Etiologie</a:t>
            </a:r>
            <a:r>
              <a:rPr lang="en-US" b="1" i="1" dirty="0" smtClean="0"/>
              <a:t>:</a:t>
            </a:r>
            <a:endParaRPr lang="vi-VN" dirty="0" smtClean="0"/>
          </a:p>
          <a:p>
            <a:r>
              <a:rPr lang="vi-VN" sz="2000" dirty="0" smtClean="0"/>
              <a:t>Gena responsabilă pentru această boală se numeşte </a:t>
            </a:r>
            <a:r>
              <a:rPr lang="vi-VN" sz="2000" dirty="0" smtClean="0">
                <a:solidFill>
                  <a:srgbClr val="92D050"/>
                </a:solidFill>
              </a:rPr>
              <a:t>PKHD1</a:t>
            </a:r>
            <a:r>
              <a:rPr lang="vi-VN" sz="2000" dirty="0" smtClean="0"/>
              <a:t> (polycystic kidney and hepatic disease 1), este localizată pe braţul scurt al </a:t>
            </a:r>
            <a:r>
              <a:rPr lang="vi-VN" sz="2000" dirty="0" smtClean="0">
                <a:solidFill>
                  <a:srgbClr val="92D050"/>
                </a:solidFill>
              </a:rPr>
              <a:t>cromozomului 6 ( 6p12.2), </a:t>
            </a:r>
            <a:r>
              <a:rPr lang="vi-VN" sz="2000" dirty="0" smtClean="0"/>
              <a:t>se transmite după modelul autozomal recesiv şi specifică o proteină numită fibrocistină sau poliductină. Au fost identificate peste 270 mutaţii ale genei PKHD1 la bolnavii cu polichistoză renală autozomal recesivă.</a:t>
            </a:r>
          </a:p>
          <a:p>
            <a:endParaRPr lang="en-US" dirty="0"/>
          </a:p>
        </p:txBody>
      </p:sp>
      <p:pic>
        <p:nvPicPr>
          <p:cNvPr id="2050" name="Picture 2" descr="C:\Documents and Settings\_cs_\Desktop\PKHD1.jpeg"/>
          <p:cNvPicPr>
            <a:picLocks noChangeAspect="1" noChangeArrowheads="1"/>
          </p:cNvPicPr>
          <p:nvPr/>
        </p:nvPicPr>
        <p:blipFill>
          <a:blip r:embed="rId2"/>
          <a:srcRect/>
          <a:stretch>
            <a:fillRect/>
          </a:stretch>
        </p:blipFill>
        <p:spPr bwMode="auto">
          <a:xfrm>
            <a:off x="3733800" y="4495800"/>
            <a:ext cx="4276725" cy="172402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Aspecte</a:t>
            </a:r>
            <a:r>
              <a:rPr lang="en-US" dirty="0" smtClean="0"/>
              <a:t> </a:t>
            </a:r>
            <a:r>
              <a:rPr lang="en-US" dirty="0" err="1" smtClean="0"/>
              <a:t>genetice</a:t>
            </a:r>
            <a:r>
              <a:rPr lang="en-US" dirty="0" smtClean="0"/>
              <a:t>:</a:t>
            </a:r>
            <a:endParaRPr lang="en-US" dirty="0"/>
          </a:p>
        </p:txBody>
      </p:sp>
      <p:sp>
        <p:nvSpPr>
          <p:cNvPr id="3" name="Content Placeholder 2"/>
          <p:cNvSpPr>
            <a:spLocks noGrp="1"/>
          </p:cNvSpPr>
          <p:nvPr>
            <p:ph idx="1"/>
          </p:nvPr>
        </p:nvSpPr>
        <p:spPr/>
        <p:txBody>
          <a:bodyPr/>
          <a:lstStyle/>
          <a:p>
            <a:r>
              <a:rPr lang="es-ES" b="1" i="1" dirty="0" err="1" smtClean="0"/>
              <a:t>Risc</a:t>
            </a:r>
            <a:r>
              <a:rPr lang="es-ES" b="1" i="1" dirty="0" smtClean="0"/>
              <a:t> si </a:t>
            </a:r>
            <a:r>
              <a:rPr lang="es-ES" b="1" i="1" dirty="0" err="1" smtClean="0"/>
              <a:t>sfat</a:t>
            </a:r>
            <a:r>
              <a:rPr lang="es-ES" b="1" i="1" dirty="0" smtClean="0"/>
              <a:t> </a:t>
            </a:r>
            <a:r>
              <a:rPr lang="es-ES" b="1" i="1" dirty="0" err="1" smtClean="0"/>
              <a:t>genetic</a:t>
            </a:r>
            <a:r>
              <a:rPr lang="es-ES" b="1" i="1" dirty="0" smtClean="0"/>
              <a:t>:</a:t>
            </a:r>
            <a:endParaRPr lang="es-ES" dirty="0" smtClean="0"/>
          </a:p>
          <a:p>
            <a:r>
              <a:rPr lang="es-ES" dirty="0" err="1" smtClean="0"/>
              <a:t>Boala</a:t>
            </a:r>
            <a:r>
              <a:rPr lang="es-ES" dirty="0" smtClean="0"/>
              <a:t> se transmite </a:t>
            </a:r>
            <a:r>
              <a:rPr lang="es-ES" dirty="0" err="1" smtClean="0"/>
              <a:t>recesiv</a:t>
            </a:r>
            <a:r>
              <a:rPr lang="es-ES" dirty="0" smtClean="0"/>
              <a:t> </a:t>
            </a:r>
            <a:r>
              <a:rPr lang="es-ES" dirty="0" err="1" smtClean="0"/>
              <a:t>autozomal</a:t>
            </a:r>
            <a:r>
              <a:rPr lang="es-ES" dirty="0" smtClean="0"/>
              <a:t>, </a:t>
            </a:r>
            <a:r>
              <a:rPr lang="es-ES" dirty="0" err="1" smtClean="0"/>
              <a:t>riscul</a:t>
            </a:r>
            <a:r>
              <a:rPr lang="es-ES" dirty="0" smtClean="0"/>
              <a:t> este de ¼ </a:t>
            </a:r>
            <a:r>
              <a:rPr lang="es-ES" dirty="0" err="1" smtClean="0"/>
              <a:t>pentru</a:t>
            </a:r>
            <a:r>
              <a:rPr lang="es-ES" dirty="0" smtClean="0"/>
              <a:t> </a:t>
            </a:r>
            <a:r>
              <a:rPr lang="es-ES" dirty="0" err="1" smtClean="0"/>
              <a:t>cuplul</a:t>
            </a:r>
            <a:r>
              <a:rPr lang="es-ES" dirty="0" smtClean="0"/>
              <a:t> </a:t>
            </a:r>
            <a:r>
              <a:rPr lang="es-ES" dirty="0" err="1" smtClean="0"/>
              <a:t>care</a:t>
            </a:r>
            <a:r>
              <a:rPr lang="es-ES" dirty="0" smtClean="0"/>
              <a:t> are deja un </a:t>
            </a:r>
            <a:r>
              <a:rPr lang="es-ES" dirty="0" err="1" smtClean="0"/>
              <a:t>copil</a:t>
            </a:r>
            <a:r>
              <a:rPr lang="es-ES" dirty="0" smtClean="0"/>
              <a:t> </a:t>
            </a:r>
            <a:r>
              <a:rPr lang="es-ES" dirty="0" err="1" smtClean="0"/>
              <a:t>afectat</a:t>
            </a:r>
            <a:r>
              <a:rPr lang="es-ES" dirty="0" smtClean="0"/>
              <a:t>.</a:t>
            </a:r>
          </a:p>
          <a:p>
            <a:endParaRPr lang="en-US" dirty="0"/>
          </a:p>
        </p:txBody>
      </p:sp>
      <p:pic>
        <p:nvPicPr>
          <p:cNvPr id="1026" name="Picture 2" descr="C:\Documents and Settings\_cs_\Desktop\arpkd-chart.png"/>
          <p:cNvPicPr>
            <a:picLocks noChangeAspect="1" noChangeArrowheads="1"/>
          </p:cNvPicPr>
          <p:nvPr/>
        </p:nvPicPr>
        <p:blipFill>
          <a:blip r:embed="rId2"/>
          <a:srcRect/>
          <a:stretch>
            <a:fillRect/>
          </a:stretch>
        </p:blipFill>
        <p:spPr bwMode="auto">
          <a:xfrm>
            <a:off x="2514600" y="3657600"/>
            <a:ext cx="4648200" cy="23622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Aspecte</a:t>
            </a:r>
            <a:r>
              <a:rPr lang="en-US" dirty="0" smtClean="0"/>
              <a:t> </a:t>
            </a:r>
            <a:r>
              <a:rPr lang="en-US" dirty="0" err="1" smtClean="0"/>
              <a:t>genetice</a:t>
            </a:r>
            <a:r>
              <a:rPr lang="en-US" dirty="0" smtClean="0"/>
              <a:t>:</a:t>
            </a:r>
            <a:endParaRPr lang="en-US" dirty="0"/>
          </a:p>
        </p:txBody>
      </p:sp>
      <p:sp>
        <p:nvSpPr>
          <p:cNvPr id="3" name="Content Placeholder 2"/>
          <p:cNvSpPr>
            <a:spLocks noGrp="1"/>
          </p:cNvSpPr>
          <p:nvPr>
            <p:ph idx="1"/>
          </p:nvPr>
        </p:nvSpPr>
        <p:spPr/>
        <p:txBody>
          <a:bodyPr/>
          <a:lstStyle/>
          <a:p>
            <a:r>
              <a:rPr lang="vi-VN" b="1" i="1" dirty="0" smtClean="0"/>
              <a:t>Diagnostic prenatal</a:t>
            </a:r>
            <a:endParaRPr lang="vi-VN" dirty="0" smtClean="0"/>
          </a:p>
          <a:p>
            <a:r>
              <a:rPr lang="vi-VN" dirty="0" smtClean="0">
                <a:solidFill>
                  <a:srgbClr val="FFC000"/>
                </a:solidFill>
              </a:rPr>
              <a:t>Ecografia antenatală </a:t>
            </a:r>
            <a:r>
              <a:rPr lang="vi-VN" dirty="0" smtClean="0"/>
              <a:t>arată rinichi de talie mare, hiperecogeni iar în formele mai grave prezenţa unui oligoamnios. Investigaţia ecografică se recomandă să fie completată cu </a:t>
            </a:r>
            <a:r>
              <a:rPr lang="vi-VN" dirty="0" smtClean="0">
                <a:solidFill>
                  <a:srgbClr val="FFC000"/>
                </a:solidFill>
              </a:rPr>
              <a:t>rezonanţa magnetică</a:t>
            </a:r>
            <a:r>
              <a:rPr lang="vi-VN" dirty="0" smtClean="0"/>
              <a:t>.</a:t>
            </a:r>
            <a:endParaRPr lang="vi-V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r>
              <a:rPr lang="en-US" dirty="0" smtClean="0"/>
              <a:t>6. Management:</a:t>
            </a:r>
            <a:br>
              <a:rPr lang="en-US" dirty="0" smtClean="0"/>
            </a:br>
            <a:r>
              <a:rPr lang="en-US" dirty="0" smtClean="0"/>
              <a:t>       </a:t>
            </a:r>
            <a:r>
              <a:rPr lang="en-US" dirty="0" smtClean="0">
                <a:solidFill>
                  <a:schemeClr val="tx1"/>
                </a:solidFill>
              </a:rPr>
              <a:t> </a:t>
            </a:r>
            <a:r>
              <a:rPr lang="en-US" dirty="0" err="1" smtClean="0">
                <a:solidFill>
                  <a:schemeClr val="tx1"/>
                </a:solidFill>
              </a:rPr>
              <a:t>Intocmirea</a:t>
            </a:r>
            <a:r>
              <a:rPr lang="en-US" dirty="0" smtClean="0">
                <a:solidFill>
                  <a:schemeClr val="tx1"/>
                </a:solidFill>
              </a:rPr>
              <a:t> </a:t>
            </a:r>
            <a:r>
              <a:rPr lang="en-US" dirty="0" err="1" smtClean="0">
                <a:solidFill>
                  <a:schemeClr val="tx1"/>
                </a:solidFill>
              </a:rPr>
              <a:t>scorului</a:t>
            </a:r>
            <a:r>
              <a:rPr lang="en-US" dirty="0" smtClean="0">
                <a:solidFill>
                  <a:schemeClr val="tx1"/>
                </a:solidFill>
              </a:rPr>
              <a:t> clinic </a:t>
            </a:r>
            <a:endParaRPr lang="en-US" dirty="0"/>
          </a:p>
        </p:txBody>
      </p:sp>
      <p:graphicFrame>
        <p:nvGraphicFramePr>
          <p:cNvPr id="4" name="Content Placeholder 3"/>
          <p:cNvGraphicFramePr>
            <a:graphicFrameLocks noGrp="1"/>
          </p:cNvGraphicFramePr>
          <p:nvPr>
            <p:ph idx="1"/>
          </p:nvPr>
        </p:nvGraphicFramePr>
        <p:xfrm>
          <a:off x="381000" y="2286000"/>
          <a:ext cx="8229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Down Arrow 4"/>
          <p:cNvSpPr/>
          <p:nvPr/>
        </p:nvSpPr>
        <p:spPr>
          <a:xfrm>
            <a:off x="4953000" y="1524000"/>
            <a:ext cx="484632" cy="914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t>INCERT</a:t>
            </a:r>
            <a:endParaRPr lang="en-US" sz="900" dirty="0"/>
          </a:p>
        </p:txBody>
      </p:sp>
      <p:sp>
        <p:nvSpPr>
          <p:cNvPr id="6" name="Down Arrow 5"/>
          <p:cNvSpPr/>
          <p:nvPr/>
        </p:nvSpPr>
        <p:spPr>
          <a:xfrm>
            <a:off x="2667000" y="4191000"/>
            <a:ext cx="484632"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 Arrow 6"/>
          <p:cNvSpPr/>
          <p:nvPr/>
        </p:nvSpPr>
        <p:spPr>
          <a:xfrm>
            <a:off x="3886200" y="289560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t>POZITIV</a:t>
            </a:r>
            <a:endParaRPr lang="en-US" sz="900" dirty="0"/>
          </a:p>
        </p:txBody>
      </p:sp>
      <p:sp>
        <p:nvSpPr>
          <p:cNvPr id="8" name="Right Arrow 7"/>
          <p:cNvSpPr/>
          <p:nvPr/>
        </p:nvSpPr>
        <p:spPr>
          <a:xfrm>
            <a:off x="6248400" y="2895600"/>
            <a:ext cx="838200"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t>NEGATIV</a:t>
            </a:r>
            <a:endParaRPr lang="en-US" sz="900" dirty="0"/>
          </a:p>
        </p:txBody>
      </p:sp>
      <p:sp>
        <p:nvSpPr>
          <p:cNvPr id="9" name="Down Arrow 8"/>
          <p:cNvSpPr/>
          <p:nvPr/>
        </p:nvSpPr>
        <p:spPr>
          <a:xfrm rot="2527945">
            <a:off x="2590674" y="1382415"/>
            <a:ext cx="484632" cy="10950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t>POZITIV</a:t>
            </a:r>
            <a:endParaRPr lang="en-US" sz="900" dirty="0"/>
          </a:p>
        </p:txBody>
      </p:sp>
      <p:sp>
        <p:nvSpPr>
          <p:cNvPr id="10" name="Down Arrow 9"/>
          <p:cNvSpPr/>
          <p:nvPr/>
        </p:nvSpPr>
        <p:spPr>
          <a:xfrm rot="19560030">
            <a:off x="6447290" y="1390942"/>
            <a:ext cx="484632" cy="10972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smtClean="0"/>
              <a:t>NEGATIV</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3" name="Content Placeholder 2"/>
          <p:cNvSpPr>
            <a:spLocks noGrp="1"/>
          </p:cNvSpPr>
          <p:nvPr>
            <p:ph idx="1"/>
          </p:nvPr>
        </p:nvSpPr>
        <p:spPr/>
        <p:txBody>
          <a:bodyPr>
            <a:normAutofit fontScale="70000" lnSpcReduction="20000"/>
          </a:bodyPr>
          <a:lstStyle/>
          <a:p>
            <a:r>
              <a:rPr lang="en-US" b="1" u="sng" dirty="0" err="1" smtClean="0"/>
              <a:t>Posibilitati</a:t>
            </a:r>
            <a:r>
              <a:rPr lang="en-US" b="1" u="sng" dirty="0" smtClean="0"/>
              <a:t> de </a:t>
            </a:r>
            <a:r>
              <a:rPr lang="en-US" b="1" u="sng" dirty="0" err="1" smtClean="0"/>
              <a:t>tratament</a:t>
            </a:r>
            <a:r>
              <a:rPr lang="en-US" b="1" u="sng" dirty="0" smtClean="0"/>
              <a:t>:</a:t>
            </a:r>
          </a:p>
          <a:p>
            <a:endParaRPr lang="en-US" dirty="0" smtClean="0"/>
          </a:p>
          <a:p>
            <a:r>
              <a:rPr lang="vi-VN" dirty="0" smtClean="0"/>
              <a:t>Bolnavul trebuie urmărit de un nefrolog pediatru.</a:t>
            </a:r>
          </a:p>
          <a:p>
            <a:r>
              <a:rPr lang="vi-VN" dirty="0" smtClean="0"/>
              <a:t>Măsurile terapeutice sunt în funcţie de tipul şi gravitatea manifestărilor.</a:t>
            </a:r>
          </a:p>
          <a:p>
            <a:r>
              <a:rPr lang="vi-VN" dirty="0" smtClean="0">
                <a:solidFill>
                  <a:srgbClr val="7030A0"/>
                </a:solidFill>
              </a:rPr>
              <a:t>Pentru manifestările renale: </a:t>
            </a:r>
            <a:r>
              <a:rPr lang="vi-VN" dirty="0" smtClean="0"/>
              <a:t>HTA</a:t>
            </a:r>
            <a:r>
              <a:rPr lang="en-US" dirty="0" smtClean="0"/>
              <a:t>(</a:t>
            </a:r>
            <a:r>
              <a:rPr lang="vi-VN" dirty="0" smtClean="0"/>
              <a:t> administrarea enzimelor de conversie), tratamentul conservator al insuficienţei renale (regim restrictiv proteic, suplimentare cu bicarbonaţi, prescriere de vitamină D, Ca), pregătirea dializei şi a transplantului renal.</a:t>
            </a:r>
          </a:p>
          <a:p>
            <a:r>
              <a:rPr lang="vi-VN" dirty="0" smtClean="0">
                <a:solidFill>
                  <a:srgbClr val="7030A0"/>
                </a:solidFill>
              </a:rPr>
              <a:t>Pentru manifestările hepatice: </a:t>
            </a:r>
            <a:r>
              <a:rPr lang="vi-VN" dirty="0" smtClean="0"/>
              <a:t>aspirina este interzisă în caz de hipertensiune portală. Episoadele febrile inexplicabile pot sugera o infecţie a căilor biliare (antibioterapie corespunzătoare), hemoragia digestivă necesită un mediu spitalicesc specializat. Poate fi eventual necesară o deviaţie porto-sistemică.</a:t>
            </a:r>
          </a:p>
          <a:p>
            <a:r>
              <a:rPr lang="vi-VN" dirty="0" smtClean="0"/>
              <a:t>Tratamentul stadiului de insuficienţă renală terminală constă în dializă şi transplant renal.</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7.Evolutie </a:t>
            </a:r>
            <a:r>
              <a:rPr lang="en-US" dirty="0" err="1" smtClean="0"/>
              <a:t>si</a:t>
            </a:r>
            <a:r>
              <a:rPr lang="en-US" dirty="0" smtClean="0"/>
              <a:t> prognostic:</a:t>
            </a:r>
            <a:endParaRPr lang="en-US" dirty="0"/>
          </a:p>
        </p:txBody>
      </p:sp>
      <p:sp>
        <p:nvSpPr>
          <p:cNvPr id="3" name="Content Placeholder 2"/>
          <p:cNvSpPr>
            <a:spLocks noGrp="1"/>
          </p:cNvSpPr>
          <p:nvPr>
            <p:ph idx="1"/>
          </p:nvPr>
        </p:nvSpPr>
        <p:spPr/>
        <p:txBody>
          <a:bodyPr>
            <a:normAutofit/>
          </a:bodyPr>
          <a:lstStyle/>
          <a:p>
            <a:r>
              <a:rPr lang="vi-VN" dirty="0" smtClean="0"/>
              <a:t>Insuficienţa renală reprezintă o complicaţie majoră dar stadiul terminal survine</a:t>
            </a:r>
            <a:r>
              <a:rPr lang="en-US" dirty="0" smtClean="0"/>
              <a:t> </a:t>
            </a:r>
            <a:r>
              <a:rPr lang="en-US" dirty="0" smtClean="0">
                <a:latin typeface="Times New Roman" pitchFamily="18" charset="0"/>
                <a:cs typeface="Times New Roman" pitchFamily="18" charset="0"/>
              </a:rPr>
              <a:t>in </a:t>
            </a:r>
            <a:r>
              <a:rPr lang="en-US" dirty="0" err="1" smtClean="0">
                <a:latin typeface="Times New Roman" pitchFamily="18" charset="0"/>
                <a:cs typeface="Times New Roman" pitchFamily="18" charset="0"/>
              </a:rPr>
              <a:t>jurul</a:t>
            </a:r>
            <a:r>
              <a:rPr lang="vi-VN" dirty="0" smtClean="0">
                <a:latin typeface="Times New Roman" pitchFamily="18" charset="0"/>
                <a:cs typeface="Times New Roman" pitchFamily="18" charset="0"/>
              </a:rPr>
              <a:t> </a:t>
            </a:r>
            <a:r>
              <a:rPr lang="vi-VN" dirty="0" smtClean="0"/>
              <a:t>vârstei de 15 ani. </a:t>
            </a:r>
          </a:p>
          <a:p>
            <a:r>
              <a:rPr lang="vi-VN" dirty="0" smtClean="0"/>
              <a:t>Aproximativ 30% dintre bolnavii cu manifestări în perioada neonatală se pierd rapid după naştere ca o consecinţă a hipoplaziei pulmonare severe şi insuficienţei respiratorii secundare.</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3352800"/>
            <a:ext cx="4281348" cy="646331"/>
          </a:xfrm>
          <a:prstGeom prst="rect">
            <a:avLst/>
          </a:prstGeom>
        </p:spPr>
        <p:txBody>
          <a:bodyPr wrap="square">
            <a:spAutoFit/>
          </a:bodyPr>
          <a:lstStyle/>
          <a:p>
            <a:pPr marL="109728" indent="0" algn="ctr">
              <a:buNone/>
            </a:pPr>
            <a:r>
              <a:rPr lang="en-US" sz="3600" dirty="0" err="1" smtClean="0"/>
              <a:t>Va</a:t>
            </a:r>
            <a:r>
              <a:rPr lang="en-US" sz="3600" dirty="0" smtClean="0"/>
              <a:t> </a:t>
            </a:r>
            <a:r>
              <a:rPr lang="en-US" sz="3600" dirty="0" err="1" smtClean="0"/>
              <a:t>multumesc</a:t>
            </a:r>
            <a:r>
              <a:rPr lang="en-US" sz="3600" dirty="0" smtClean="0"/>
              <a:t>!</a:t>
            </a:r>
            <a:endParaRPr lang="en-US" sz="36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345</TotalTime>
  <Words>1014</Words>
  <Application>Microsoft Office PowerPoint</Application>
  <PresentationFormat>On-screen Show (4:3)</PresentationFormat>
  <Paragraphs>95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Urban</vt:lpstr>
      <vt:lpstr>Ghid de diagnostic si tratament                         in</vt:lpstr>
      <vt:lpstr>Cuprins:</vt:lpstr>
      <vt:lpstr>1. Definitie:</vt:lpstr>
      <vt:lpstr>Definitie:</vt:lpstr>
      <vt:lpstr>2. Epidemiologie </vt:lpstr>
      <vt:lpstr>Clasificare:</vt:lpstr>
      <vt:lpstr>3.Diagnostic:</vt:lpstr>
      <vt:lpstr>Diagnostic:</vt:lpstr>
      <vt:lpstr>4.Diagnostic diferential:</vt:lpstr>
      <vt:lpstr>5.Aspecte genetice:</vt:lpstr>
      <vt:lpstr>Aspecte genetice:</vt:lpstr>
      <vt:lpstr>Aspecte genetice:</vt:lpstr>
      <vt:lpstr>6. Management:         Intocmirea scorului clinic </vt:lpstr>
      <vt:lpstr>Management:</vt:lpstr>
      <vt:lpstr>7.Evolutie si prognostic:</vt:lpstr>
      <vt:lpstr>PowerPoint Presentation</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Ghid de diagnostic si tratament                         in</dc:title>
  <dc:creator>CS</dc:creator>
  <cp:lastModifiedBy>Gene</cp:lastModifiedBy>
  <cp:revision>37</cp:revision>
  <dcterms:created xsi:type="dcterms:W3CDTF">2015-04-18T09:54:07Z</dcterms:created>
  <dcterms:modified xsi:type="dcterms:W3CDTF">2015-04-22T16:47:43Z</dcterms:modified>
</cp:coreProperties>
</file>