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56" r:id="rId2"/>
    <p:sldId id="258" r:id="rId3"/>
    <p:sldId id="266" r:id="rId4"/>
    <p:sldId id="280" r:id="rId5"/>
    <p:sldId id="267" r:id="rId6"/>
    <p:sldId id="281" r:id="rId7"/>
    <p:sldId id="262" r:id="rId8"/>
    <p:sldId id="270" r:id="rId9"/>
    <p:sldId id="282" r:id="rId10"/>
    <p:sldId id="271" r:id="rId11"/>
    <p:sldId id="272" r:id="rId12"/>
    <p:sldId id="273" r:id="rId13"/>
    <p:sldId id="283" r:id="rId14"/>
    <p:sldId id="275" r:id="rId15"/>
    <p:sldId id="284" r:id="rId16"/>
    <p:sldId id="285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0" autoAdjust="0"/>
  </p:normalViewPr>
  <p:slideViewPr>
    <p:cSldViewPr>
      <p:cViewPr>
        <p:scale>
          <a:sx n="49" d="100"/>
          <a:sy n="49" d="100"/>
        </p:scale>
        <p:origin x="-1986" y="-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42B7FA-6210-4221-8670-43FC21F6495E}" type="datetimeFigureOut">
              <a:rPr lang="en-US" smtClean="0"/>
              <a:pPr/>
              <a:t>1/18/2015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AB66B8-A871-43EE-B347-7CEE5947778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73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503FB63-8BA4-4264-B00F-686CECC728BA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A3B7F1-0040-4027-AA88-A8EAF832013D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B4F0B9-0C08-4BC3-84FA-31288D166CB2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405E5-E896-4928-A8E3-86FE659DF856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3B5D4D-CED4-4FB9-AAA0-87BBA241E6C9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5043F2-E188-4E9B-A349-0BBE1D326F42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86EF673-A92A-44C2-B4F2-0AA6BAF107F3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8DBC38-36FE-4F9B-8218-71D963DA3A66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EE6A1A-ABA9-4C1F-A2A1-AE9986E46223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A09BFA-D497-46B0-8CFF-E98EE18BC4D8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282C052-F7E0-4D0A-9746-E68F5BB25112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F6A7EA4-7DF8-4B95-9294-7AAD28B307A6}" type="datetime1">
              <a:rPr lang="en-US" smtClean="0"/>
              <a:pPr/>
              <a:t>1/18/2015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21D1176-AEC9-4286-A190-B9D1415780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32560" y="1600200"/>
            <a:ext cx="7406640" cy="329770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Ghid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de diagnostic                        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si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tratament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boala</a:t>
            </a: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dk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Pompe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/>
              <a:t>Cuprins</a:t>
            </a:r>
            <a:r>
              <a:rPr lang="en-US" sz="4000" b="1" dirty="0" smtClean="0"/>
              <a:t>:</a:t>
            </a:r>
            <a:br>
              <a:rPr lang="en-US" sz="4000" b="1" dirty="0" smtClean="0"/>
            </a:b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322136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3600" dirty="0" err="1" smtClean="0"/>
              <a:t>Caracteristici</a:t>
            </a:r>
            <a:r>
              <a:rPr lang="en-US" sz="3600" dirty="0" smtClean="0"/>
              <a:t> </a:t>
            </a:r>
            <a:r>
              <a:rPr lang="en-US" sz="3600" dirty="0" err="1" smtClean="0"/>
              <a:t>clinice</a:t>
            </a:r>
            <a:endParaRPr lang="en-US" sz="3600" dirty="0" smtClean="0"/>
          </a:p>
          <a:p>
            <a:pPr>
              <a:buFont typeface="Arial" pitchFamily="34" charset="0"/>
              <a:buChar char="•"/>
            </a:pPr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err="1" smtClean="0"/>
              <a:t>Genetica</a:t>
            </a:r>
            <a:r>
              <a:rPr lang="en-US" sz="3600" dirty="0" smtClean="0"/>
              <a:t> </a:t>
            </a:r>
            <a:r>
              <a:rPr lang="en-US" sz="3600" dirty="0" err="1" smtClean="0"/>
              <a:t>moleculara</a:t>
            </a:r>
            <a:endParaRPr lang="en-US" sz="3600" dirty="0" smtClean="0"/>
          </a:p>
          <a:p>
            <a:pPr>
              <a:buFont typeface="Arial" pitchFamily="34" charset="0"/>
              <a:buChar char="•"/>
            </a:pPr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Management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783102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Caracteristici</a:t>
            </a:r>
            <a:r>
              <a:rPr lang="en-US" sz="3600" dirty="0" smtClean="0"/>
              <a:t> </a:t>
            </a:r>
            <a:r>
              <a:rPr lang="en-US" sz="3600" dirty="0" err="1" smtClean="0"/>
              <a:t>clinice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371600"/>
            <a:ext cx="7406640" cy="53340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b="1" dirty="0" err="1" smtClean="0"/>
              <a:t>Boala</a:t>
            </a:r>
            <a:r>
              <a:rPr lang="en-US" b="1" dirty="0" smtClean="0"/>
              <a:t> </a:t>
            </a:r>
            <a:r>
              <a:rPr lang="en-US" b="1" dirty="0" err="1" smtClean="0"/>
              <a:t>Pompe</a:t>
            </a:r>
            <a:r>
              <a:rPr lang="en-US" b="1" dirty="0" smtClean="0"/>
              <a:t> (</a:t>
            </a:r>
            <a:r>
              <a:rPr lang="en-US" b="1" dirty="0" err="1" smtClean="0"/>
              <a:t>glicogeneza</a:t>
            </a:r>
            <a:r>
              <a:rPr lang="en-US" b="1" dirty="0" smtClean="0"/>
              <a:t> de tip II) </a:t>
            </a:r>
            <a:r>
              <a:rPr lang="en-US" dirty="0" smtClean="0"/>
              <a:t>– 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este</a:t>
            </a:r>
            <a:r>
              <a:rPr lang="en-US" dirty="0" smtClean="0"/>
              <a:t> o </a:t>
            </a:r>
            <a:r>
              <a:rPr lang="en-US" dirty="0" err="1" smtClean="0"/>
              <a:t>afectiune</a:t>
            </a:r>
            <a:r>
              <a:rPr lang="en-US" dirty="0" smtClean="0"/>
              <a:t> </a:t>
            </a:r>
            <a:r>
              <a:rPr lang="en-US" dirty="0" err="1" smtClean="0"/>
              <a:t>neuromusculara</a:t>
            </a:r>
            <a:r>
              <a:rPr lang="en-US" dirty="0" smtClean="0"/>
              <a:t> </a:t>
            </a:r>
            <a:r>
              <a:rPr lang="en-US" dirty="0" err="1" smtClean="0"/>
              <a:t>rara</a:t>
            </a:r>
            <a:r>
              <a:rPr lang="en-US" dirty="0" smtClean="0"/>
              <a:t>, </a:t>
            </a:r>
            <a:r>
              <a:rPr lang="en-US" dirty="0" err="1" smtClean="0"/>
              <a:t>progresiva</a:t>
            </a:r>
            <a:r>
              <a:rPr lang="en-US" dirty="0" smtClean="0"/>
              <a:t>, </a:t>
            </a:r>
            <a:r>
              <a:rPr lang="en-US" dirty="0" err="1" smtClean="0"/>
              <a:t>debilitanta</a:t>
            </a:r>
            <a:r>
              <a:rPr lang="en-US" dirty="0" smtClean="0"/>
              <a:t>,  </a:t>
            </a:r>
            <a:r>
              <a:rPr lang="en-US" dirty="0" err="1" smtClean="0"/>
              <a:t>transmis</a:t>
            </a:r>
            <a:r>
              <a:rPr lang="ro-RO" dirty="0" smtClean="0"/>
              <a:t>ă </a:t>
            </a:r>
            <a:r>
              <a:rPr lang="en-US" dirty="0" err="1" smtClean="0"/>
              <a:t>autozomal</a:t>
            </a:r>
            <a:r>
              <a:rPr lang="en-US" dirty="0" smtClean="0"/>
              <a:t> </a:t>
            </a:r>
            <a:r>
              <a:rPr lang="en-US" dirty="0" err="1" smtClean="0"/>
              <a:t>recesiv</a:t>
            </a:r>
            <a:r>
              <a:rPr lang="ro-RO" dirty="0" smtClean="0"/>
              <a:t>, </a:t>
            </a:r>
            <a:r>
              <a:rPr lang="en-US" dirty="0" err="1" smtClean="0"/>
              <a:t>cauzata</a:t>
            </a:r>
            <a:r>
              <a:rPr lang="en-US" dirty="0" smtClean="0"/>
              <a:t> de </a:t>
            </a:r>
            <a:r>
              <a:rPr lang="en-US" dirty="0" err="1" smtClean="0"/>
              <a:t>deficitul</a:t>
            </a:r>
            <a:r>
              <a:rPr lang="en-US" dirty="0" smtClean="0"/>
              <a:t> de acid </a:t>
            </a:r>
            <a:r>
              <a:rPr lang="en-US" dirty="0" err="1" smtClean="0"/>
              <a:t>alfa-glucozidaza</a:t>
            </a:r>
            <a:r>
              <a:rPr lang="en-US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en-US" dirty="0" err="1" smtClean="0"/>
              <a:t>Prevalenta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geografica</a:t>
            </a:r>
            <a:r>
              <a:rPr lang="en-US" dirty="0" smtClean="0"/>
              <a:t>,                            </a:t>
            </a:r>
            <a:r>
              <a:rPr lang="en-US" dirty="0" err="1" smtClean="0"/>
              <a:t>estimarea</a:t>
            </a:r>
            <a:r>
              <a:rPr lang="en-US" dirty="0" smtClean="0"/>
              <a:t> </a:t>
            </a:r>
            <a:r>
              <a:rPr lang="en-US" dirty="0" err="1" smtClean="0"/>
              <a:t>medie</a:t>
            </a:r>
            <a:r>
              <a:rPr lang="en-US" dirty="0" smtClean="0"/>
              <a:t> </a:t>
            </a:r>
            <a:r>
              <a:rPr lang="en-US" dirty="0" err="1" smtClean="0"/>
              <a:t>fiind</a:t>
            </a:r>
            <a:r>
              <a:rPr lang="en-US" dirty="0" smtClean="0"/>
              <a:t> de                                      1/40 000.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2" descr="ph_disease_pop_liverspleen_infa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3429000"/>
            <a:ext cx="3200400" cy="3086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81288" cy="11430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      Normal                         </a:t>
            </a:r>
            <a:r>
              <a:rPr lang="en-US" sz="4400" dirty="0" err="1" smtClean="0"/>
              <a:t>Boala</a:t>
            </a:r>
            <a:r>
              <a:rPr lang="en-US" sz="4400" dirty="0"/>
              <a:t/>
            </a:r>
            <a:br>
              <a:rPr lang="en-US" sz="4400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4" y="1676400"/>
            <a:ext cx="9209536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775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240302"/>
          </a:xfrm>
        </p:spPr>
        <p:txBody>
          <a:bodyPr>
            <a:normAutofit fontScale="90000"/>
          </a:bodyPr>
          <a:lstStyle/>
          <a:p>
            <a:r>
              <a:rPr lang="en-US" u="sng" dirty="0" err="1" smtClean="0"/>
              <a:t>Caracteristici</a:t>
            </a:r>
            <a:r>
              <a:rPr lang="en-US" u="sng" dirty="0" smtClean="0"/>
              <a:t> </a:t>
            </a:r>
            <a:r>
              <a:rPr lang="en-US" u="sng" dirty="0" err="1" smtClean="0"/>
              <a:t>clinice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447800"/>
            <a:ext cx="7406640" cy="5334000"/>
          </a:xfrm>
        </p:spPr>
        <p:txBody>
          <a:bodyPr>
            <a:normAutofit/>
          </a:bodyPr>
          <a:lstStyle/>
          <a:p>
            <a:r>
              <a:rPr lang="en-US" sz="3800" dirty="0" err="1" smtClean="0"/>
              <a:t>Exista</a:t>
            </a:r>
            <a:r>
              <a:rPr lang="en-US" sz="3800" dirty="0" smtClean="0"/>
              <a:t> </a:t>
            </a:r>
            <a:r>
              <a:rPr lang="en-US" sz="3800" dirty="0" err="1" smtClean="0"/>
              <a:t>mai</a:t>
            </a:r>
            <a:r>
              <a:rPr lang="en-US" sz="3800" dirty="0" smtClean="0"/>
              <a:t> </a:t>
            </a:r>
            <a:r>
              <a:rPr lang="en-US" sz="3800" dirty="0" err="1" smtClean="0"/>
              <a:t>multe</a:t>
            </a:r>
            <a:r>
              <a:rPr lang="en-US" sz="3800" dirty="0" smtClean="0"/>
              <a:t> </a:t>
            </a:r>
            <a:r>
              <a:rPr lang="en-US" sz="3800" dirty="0" err="1" smtClean="0"/>
              <a:t>forme</a:t>
            </a:r>
            <a:r>
              <a:rPr lang="en-US" sz="3800" dirty="0" smtClean="0"/>
              <a:t>:</a:t>
            </a:r>
            <a:endParaRPr lang="ro-RO" sz="3800" dirty="0" smtClean="0"/>
          </a:p>
          <a:p>
            <a:endParaRPr lang="en-US" sz="3800" dirty="0" smtClean="0"/>
          </a:p>
          <a:p>
            <a:r>
              <a:rPr lang="en-US" sz="3800" dirty="0" smtClean="0"/>
              <a:t>	-forma </a:t>
            </a:r>
            <a:r>
              <a:rPr lang="en-US" sz="3800" dirty="0" err="1" smtClean="0"/>
              <a:t>infantila</a:t>
            </a:r>
            <a:r>
              <a:rPr lang="en-US" sz="3800" dirty="0" smtClean="0"/>
              <a:t> cu debut la sugar;</a:t>
            </a:r>
          </a:p>
          <a:p>
            <a:r>
              <a:rPr lang="en-US" sz="3800" dirty="0" smtClean="0"/>
              <a:t>	-forma </a:t>
            </a:r>
            <a:r>
              <a:rPr lang="en-US" sz="3800" dirty="0" err="1" smtClean="0"/>
              <a:t>juvenila</a:t>
            </a:r>
            <a:r>
              <a:rPr lang="en-US" sz="3800" dirty="0" smtClean="0"/>
              <a:t> </a:t>
            </a:r>
            <a:r>
              <a:rPr lang="en-US" sz="3800" dirty="0" err="1" smtClean="0"/>
              <a:t>pana</a:t>
            </a:r>
            <a:r>
              <a:rPr lang="en-US" sz="3800" dirty="0" smtClean="0"/>
              <a:t> la15ani;</a:t>
            </a:r>
          </a:p>
          <a:p>
            <a:r>
              <a:rPr lang="en-US" sz="3800" dirty="0" smtClean="0"/>
              <a:t>	-forma </a:t>
            </a:r>
            <a:r>
              <a:rPr lang="en-US" sz="3800" dirty="0" err="1" smtClean="0"/>
              <a:t>adulta</a:t>
            </a:r>
            <a:r>
              <a:rPr lang="en-US" sz="3800" dirty="0" smtClean="0"/>
              <a:t> 15-60 </a:t>
            </a:r>
            <a:r>
              <a:rPr lang="en-US" sz="3800" dirty="0" err="1" smtClean="0"/>
              <a:t>ani</a:t>
            </a:r>
            <a:r>
              <a:rPr lang="en-US" sz="3800" dirty="0" smtClean="0"/>
              <a:t>.</a:t>
            </a:r>
          </a:p>
          <a:p>
            <a:endParaRPr lang="en-US" u="sng" dirty="0" smtClean="0"/>
          </a:p>
          <a:p>
            <a:r>
              <a:rPr lang="en-US" b="1" dirty="0" smtClean="0"/>
              <a:t>			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240302"/>
          </a:xfrm>
        </p:spPr>
        <p:txBody>
          <a:bodyPr>
            <a:normAutofit fontScale="90000"/>
          </a:bodyPr>
          <a:lstStyle/>
          <a:p>
            <a:r>
              <a:rPr lang="en-US" u="sng" dirty="0" err="1" smtClean="0"/>
              <a:t>Caracteristici</a:t>
            </a:r>
            <a:r>
              <a:rPr lang="en-US" u="sng" dirty="0" smtClean="0"/>
              <a:t> </a:t>
            </a:r>
            <a:r>
              <a:rPr lang="en-US" u="sng" dirty="0" err="1" smtClean="0"/>
              <a:t>clinice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24200" y="1214336"/>
            <a:ext cx="5867400" cy="5638800"/>
          </a:xfrm>
        </p:spPr>
        <p:txBody>
          <a:bodyPr>
            <a:normAutofit fontScale="92500" lnSpcReduction="10000"/>
          </a:bodyPr>
          <a:lstStyle/>
          <a:p>
            <a:pPr lvl="3" algn="l"/>
            <a:r>
              <a:rPr lang="en-US" sz="2400" b="1" dirty="0" smtClean="0"/>
              <a:t>Forma </a:t>
            </a:r>
            <a:r>
              <a:rPr lang="en-US" sz="2400" b="1" dirty="0" err="1" smtClean="0"/>
              <a:t>infantila</a:t>
            </a:r>
            <a:r>
              <a:rPr lang="en-US" sz="2400" b="1" dirty="0" smtClean="0"/>
              <a:t> </a:t>
            </a:r>
            <a:r>
              <a:rPr lang="en-US" sz="2400" dirty="0" err="1" smtClean="0"/>
              <a:t>este</a:t>
            </a:r>
            <a:r>
              <a:rPr lang="en-US" sz="2400" dirty="0" smtClean="0"/>
              <a:t> rapid </a:t>
            </a:r>
            <a:r>
              <a:rPr lang="en-US" sz="2400" dirty="0" err="1" smtClean="0"/>
              <a:t>progresiva</a:t>
            </a:r>
            <a:r>
              <a:rPr lang="en-US" sz="2400" dirty="0" smtClean="0"/>
              <a:t> </a:t>
            </a:r>
            <a:r>
              <a:rPr lang="en-US" sz="2400" dirty="0" err="1" smtClean="0"/>
              <a:t>iar</a:t>
            </a:r>
            <a:r>
              <a:rPr lang="en-US" sz="2400" dirty="0" smtClean="0"/>
              <a:t> </a:t>
            </a:r>
            <a:r>
              <a:rPr lang="en-US" sz="2400" dirty="0" err="1" smtClean="0"/>
              <a:t>fara</a:t>
            </a:r>
            <a:r>
              <a:rPr lang="en-US" sz="2400" dirty="0" smtClean="0"/>
              <a:t> </a:t>
            </a:r>
            <a:r>
              <a:rPr lang="en-US" sz="2400" dirty="0" err="1" smtClean="0"/>
              <a:t>tratament</a:t>
            </a:r>
            <a:r>
              <a:rPr lang="en-US" sz="2400" dirty="0" smtClean="0"/>
              <a:t> duce rapid la </a:t>
            </a:r>
            <a:r>
              <a:rPr lang="en-US" sz="2400" dirty="0" err="1" smtClean="0"/>
              <a:t>deces</a:t>
            </a:r>
            <a:r>
              <a:rPr lang="en-US" sz="2400" dirty="0" smtClean="0"/>
              <a:t>. </a:t>
            </a:r>
            <a:endParaRPr lang="ro-RO" sz="2400" dirty="0" smtClean="0"/>
          </a:p>
          <a:p>
            <a:pPr lvl="3" algn="l"/>
            <a:r>
              <a:rPr lang="en-US" sz="2400" b="1" i="1" dirty="0" smtClean="0"/>
              <a:t>Este </a:t>
            </a:r>
            <a:r>
              <a:rPr lang="en-US" sz="2400" b="1" i="1" dirty="0" err="1" smtClean="0"/>
              <a:t>caracterizata</a:t>
            </a:r>
            <a:r>
              <a:rPr lang="en-US" sz="2400" b="1" i="1" dirty="0" smtClean="0"/>
              <a:t> </a:t>
            </a:r>
            <a:r>
              <a:rPr lang="ro-RO" sz="2400" b="1" i="1" dirty="0" smtClean="0"/>
              <a:t>prin:</a:t>
            </a:r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2400" dirty="0" err="1" smtClean="0"/>
              <a:t>hipotonie</a:t>
            </a:r>
            <a:r>
              <a:rPr lang="en-US" sz="2400" dirty="0" smtClean="0"/>
              <a:t> </a:t>
            </a:r>
            <a:r>
              <a:rPr lang="en-US" sz="2400" dirty="0" err="1" smtClean="0"/>
              <a:t>musculara</a:t>
            </a:r>
            <a:r>
              <a:rPr lang="ro-RO" sz="2400" dirty="0" smtClean="0"/>
              <a:t> </a:t>
            </a:r>
            <a:r>
              <a:rPr lang="en-US" sz="2400" dirty="0" err="1" smtClean="0"/>
              <a:t>generalizata</a:t>
            </a:r>
            <a:r>
              <a:rPr lang="en-US" sz="2400" dirty="0" smtClean="0"/>
              <a:t>, </a:t>
            </a:r>
            <a:endParaRPr lang="ro-RO" sz="2400" dirty="0" smtClean="0"/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2400" dirty="0" err="1" smtClean="0"/>
              <a:t>areflexie</a:t>
            </a:r>
            <a:r>
              <a:rPr lang="en-US" sz="2400" dirty="0" smtClean="0"/>
              <a:t>, </a:t>
            </a:r>
            <a:endParaRPr lang="ro-RO" sz="2400" dirty="0" smtClean="0"/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2400" dirty="0" err="1" smtClean="0"/>
              <a:t>intarziere</a:t>
            </a:r>
            <a:r>
              <a:rPr lang="en-US" sz="2400" dirty="0" smtClean="0"/>
              <a:t> in</a:t>
            </a:r>
            <a:r>
              <a:rPr lang="ro-RO" sz="2400" dirty="0" smtClean="0"/>
              <a:t> </a:t>
            </a:r>
            <a:r>
              <a:rPr lang="en-US" sz="2400" dirty="0" err="1" smtClean="0"/>
              <a:t>dezvoltarea</a:t>
            </a:r>
            <a:r>
              <a:rPr lang="en-US" sz="2400" dirty="0" smtClean="0"/>
              <a:t> </a:t>
            </a:r>
            <a:r>
              <a:rPr lang="en-US" sz="2400" dirty="0" err="1" smtClean="0"/>
              <a:t>neuromotorie</a:t>
            </a:r>
            <a:r>
              <a:rPr lang="en-US" sz="2400" dirty="0" smtClean="0"/>
              <a:t>, </a:t>
            </a:r>
            <a:r>
              <a:rPr lang="ro-RO" sz="2400" dirty="0" smtClean="0"/>
              <a:t> </a:t>
            </a:r>
            <a:r>
              <a:rPr lang="en-US" sz="2400" dirty="0" err="1" smtClean="0"/>
              <a:t>macroglosie</a:t>
            </a:r>
            <a:r>
              <a:rPr lang="en-US" sz="2400" dirty="0" smtClean="0"/>
              <a:t>, </a:t>
            </a:r>
            <a:endParaRPr lang="ro-RO" sz="2400" dirty="0" smtClean="0"/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2400" dirty="0" err="1" smtClean="0"/>
              <a:t>hepatomegalie</a:t>
            </a:r>
            <a:r>
              <a:rPr lang="en-US" sz="2400" dirty="0" smtClean="0"/>
              <a:t>, </a:t>
            </a:r>
            <a:endParaRPr lang="ro-RO" sz="2400" dirty="0" smtClean="0"/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2400" dirty="0" err="1" smtClean="0"/>
              <a:t>cardiomegali</a:t>
            </a:r>
            <a:r>
              <a:rPr lang="ro-RO" sz="2400" dirty="0" smtClean="0"/>
              <a:t>e</a:t>
            </a:r>
            <a:r>
              <a:rPr lang="en-US" sz="2400" dirty="0" smtClean="0"/>
              <a:t> </a:t>
            </a:r>
            <a:r>
              <a:rPr lang="en-US" sz="2400" dirty="0" err="1" smtClean="0"/>
              <a:t>hipertrofica</a:t>
            </a:r>
            <a:r>
              <a:rPr lang="en-US" sz="2400" dirty="0" smtClean="0"/>
              <a:t>,</a:t>
            </a:r>
            <a:endParaRPr lang="ro-RO" sz="2400" dirty="0" smtClean="0"/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2400" dirty="0" err="1" smtClean="0"/>
              <a:t>tulbulari</a:t>
            </a:r>
            <a:r>
              <a:rPr lang="en-US" sz="2400" dirty="0" smtClean="0"/>
              <a:t> de</a:t>
            </a:r>
            <a:r>
              <a:rPr lang="ro-RO" sz="2400" dirty="0" smtClean="0"/>
              <a:t> </a:t>
            </a:r>
            <a:r>
              <a:rPr lang="en-US" sz="2400" dirty="0" err="1" smtClean="0"/>
              <a:t>alimentatie</a:t>
            </a:r>
            <a:r>
              <a:rPr lang="en-US" sz="2400" dirty="0" smtClean="0"/>
              <a:t> </a:t>
            </a:r>
            <a:r>
              <a:rPr lang="en-US" sz="2400" dirty="0" err="1" smtClean="0"/>
              <a:t>si</a:t>
            </a:r>
            <a:r>
              <a:rPr lang="en-US" sz="2400" dirty="0" smtClean="0"/>
              <a:t> </a:t>
            </a:r>
            <a:endParaRPr lang="ro-RO" sz="2400" dirty="0" smtClean="0"/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2400" dirty="0" err="1" smtClean="0"/>
              <a:t>insuficienta</a:t>
            </a:r>
            <a:r>
              <a:rPr lang="en-US" sz="2400" dirty="0" smtClean="0"/>
              <a:t> </a:t>
            </a:r>
            <a:r>
              <a:rPr lang="en-US" sz="2400" dirty="0" err="1" smtClean="0"/>
              <a:t>respiratorie</a:t>
            </a:r>
            <a:r>
              <a:rPr lang="en-US" sz="2400" dirty="0" smtClean="0"/>
              <a:t>. </a:t>
            </a:r>
            <a:endParaRPr lang="ro-RO" sz="2400" dirty="0" smtClean="0"/>
          </a:p>
          <a:p>
            <a:pPr marL="1714500" lvl="3" indent="-342900" algn="l">
              <a:buFont typeface="Arial" pitchFamily="34" charset="0"/>
              <a:buChar char="•"/>
            </a:pPr>
            <a:r>
              <a:rPr lang="en-US" sz="2400" dirty="0" err="1" smtClean="0"/>
              <a:t>Hipotonia</a:t>
            </a:r>
            <a:r>
              <a:rPr lang="en-US" sz="2400" dirty="0" smtClean="0"/>
              <a:t> </a:t>
            </a:r>
            <a:r>
              <a:rPr lang="en-US" sz="2400" dirty="0" err="1" smtClean="0"/>
              <a:t>musculaturi</a:t>
            </a:r>
            <a:r>
              <a:rPr lang="ro-RO" sz="2400" dirty="0" smtClean="0"/>
              <a:t>i</a:t>
            </a:r>
            <a:r>
              <a:rPr lang="en-US" sz="2400" dirty="0" smtClean="0"/>
              <a:t> </a:t>
            </a:r>
            <a:r>
              <a:rPr lang="en-US" sz="2400" dirty="0" err="1" smtClean="0"/>
              <a:t>faciale</a:t>
            </a:r>
            <a:r>
              <a:rPr lang="en-US" sz="2400" dirty="0" smtClean="0"/>
              <a:t> </a:t>
            </a:r>
            <a:r>
              <a:rPr lang="en-US" sz="2400" dirty="0" err="1" smtClean="0"/>
              <a:t>asociata</a:t>
            </a:r>
            <a:r>
              <a:rPr lang="en-US" sz="2400" dirty="0" smtClean="0"/>
              <a:t> cu </a:t>
            </a:r>
            <a:r>
              <a:rPr lang="en-US" sz="2400" dirty="0" err="1" smtClean="0"/>
              <a:t>macroglosia</a:t>
            </a:r>
            <a:r>
              <a:rPr lang="en-US" sz="2400" dirty="0" smtClean="0"/>
              <a:t> </a:t>
            </a:r>
            <a:r>
              <a:rPr lang="en-US" sz="2400" dirty="0" err="1" smtClean="0"/>
              <a:t>determina</a:t>
            </a:r>
            <a:r>
              <a:rPr lang="en-US" sz="2400" dirty="0" smtClean="0"/>
              <a:t> un </a:t>
            </a:r>
            <a:r>
              <a:rPr lang="en-US" sz="2400" dirty="0" err="1" smtClean="0"/>
              <a:t>facies</a:t>
            </a:r>
            <a:r>
              <a:rPr lang="en-US" sz="2400" dirty="0" smtClean="0"/>
              <a:t> </a:t>
            </a:r>
            <a:r>
              <a:rPr lang="en-US" sz="2400" dirty="0" err="1" smtClean="0"/>
              <a:t>miopatic</a:t>
            </a:r>
            <a:r>
              <a:rPr lang="en-US" sz="2400" dirty="0" smtClean="0"/>
              <a:t> al </a:t>
            </a:r>
            <a:r>
              <a:rPr lang="en-US" sz="2400" dirty="0" err="1" smtClean="0"/>
              <a:t>sugarului</a:t>
            </a:r>
            <a:r>
              <a:rPr lang="en-US" sz="2400" dirty="0" smtClean="0"/>
              <a:t>.</a:t>
            </a:r>
          </a:p>
          <a:p>
            <a:endParaRPr lang="en-US" dirty="0"/>
          </a:p>
        </p:txBody>
      </p:sp>
      <p:pic>
        <p:nvPicPr>
          <p:cNvPr id="4" name="Picture 2" descr="C:\Documents and Settings\cs\My Documents\clip_image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488" y="1981200"/>
            <a:ext cx="4258235" cy="38100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8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52400"/>
            <a:ext cx="740664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 </a:t>
            </a:r>
            <a:br>
              <a:rPr lang="en-US" dirty="0" smtClean="0"/>
            </a:br>
            <a:r>
              <a:rPr lang="en-US" u="sng" dirty="0" err="1" smtClean="0"/>
              <a:t>Caracteristici</a:t>
            </a:r>
            <a:r>
              <a:rPr lang="en-US" u="sng" dirty="0" smtClean="0"/>
              <a:t> </a:t>
            </a:r>
            <a:r>
              <a:rPr lang="en-US" u="sng" dirty="0" err="1" smtClean="0"/>
              <a:t>clinice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1219200"/>
            <a:ext cx="5638800" cy="5638800"/>
          </a:xfrm>
        </p:spPr>
        <p:txBody>
          <a:bodyPr>
            <a:normAutofit fontScale="92500"/>
          </a:bodyPr>
          <a:lstStyle/>
          <a:p>
            <a:r>
              <a:rPr lang="en-US" sz="3000" b="1" dirty="0" smtClean="0"/>
              <a:t>La </a:t>
            </a:r>
            <a:r>
              <a:rPr lang="en-US" sz="3000" b="1" dirty="0" err="1" smtClean="0"/>
              <a:t>copil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si</a:t>
            </a:r>
            <a:r>
              <a:rPr lang="en-US" sz="3000" b="1" dirty="0" smtClean="0"/>
              <a:t> adult</a:t>
            </a:r>
            <a:r>
              <a:rPr lang="ro-RO" sz="3000" b="1" dirty="0" smtClean="0"/>
              <a:t>:</a:t>
            </a:r>
          </a:p>
          <a:p>
            <a:pPr marL="484632" indent="-457200">
              <a:buFont typeface="Arial" pitchFamily="34" charset="0"/>
              <a:buChar char="•"/>
            </a:pPr>
            <a:r>
              <a:rPr lang="ro-RO" sz="2800" dirty="0" smtClean="0"/>
              <a:t>M</a:t>
            </a:r>
            <a:r>
              <a:rPr lang="en-US" sz="2800" dirty="0" err="1" smtClean="0"/>
              <a:t>iopatie</a:t>
            </a:r>
            <a:r>
              <a:rPr lang="en-US" sz="2800" dirty="0" smtClean="0"/>
              <a:t> </a:t>
            </a:r>
            <a:r>
              <a:rPr lang="en-US" sz="2800" dirty="0" err="1" smtClean="0"/>
              <a:t>progresiva</a:t>
            </a:r>
            <a:r>
              <a:rPr lang="en-US" sz="2800" dirty="0" smtClean="0"/>
              <a:t> cu </a:t>
            </a:r>
            <a:r>
              <a:rPr lang="en-US" sz="2800" dirty="0" err="1" smtClean="0"/>
              <a:t>oboseala</a:t>
            </a:r>
            <a:r>
              <a:rPr lang="en-US" sz="2800" dirty="0" smtClean="0"/>
              <a:t>, </a:t>
            </a:r>
            <a:r>
              <a:rPr lang="ro-RO" sz="2800" dirty="0" smtClean="0"/>
              <a:t> </a:t>
            </a:r>
            <a:r>
              <a:rPr lang="en-US" sz="2800" dirty="0" err="1" smtClean="0"/>
              <a:t>dureri</a:t>
            </a:r>
            <a:r>
              <a:rPr lang="en-US" sz="2800" dirty="0" smtClean="0"/>
              <a:t>, </a:t>
            </a:r>
            <a:r>
              <a:rPr lang="en-US" sz="2800" dirty="0" err="1" smtClean="0"/>
              <a:t>crampe</a:t>
            </a:r>
            <a:r>
              <a:rPr lang="en-US" sz="2800" dirty="0" smtClean="0"/>
              <a:t> </a:t>
            </a:r>
            <a:r>
              <a:rPr lang="en-US" sz="2800" dirty="0" err="1" smtClean="0"/>
              <a:t>musculare</a:t>
            </a:r>
            <a:r>
              <a:rPr lang="en-US" sz="2800" dirty="0" smtClean="0"/>
              <a:t>, </a:t>
            </a:r>
            <a:r>
              <a:rPr lang="en-US" sz="2800" dirty="0" err="1" smtClean="0"/>
              <a:t>fatigabilitate</a:t>
            </a:r>
            <a:r>
              <a:rPr lang="en-US" sz="2800" dirty="0" smtClean="0"/>
              <a:t>, </a:t>
            </a:r>
            <a:r>
              <a:rPr lang="en-US" sz="2800" dirty="0" err="1" smtClean="0"/>
              <a:t>tulburari</a:t>
            </a:r>
            <a:r>
              <a:rPr lang="en-US" sz="2800" dirty="0" smtClean="0"/>
              <a:t> de </a:t>
            </a:r>
            <a:r>
              <a:rPr lang="en-US" sz="2800" dirty="0" err="1" smtClean="0"/>
              <a:t>mobilitate</a:t>
            </a:r>
            <a:r>
              <a:rPr lang="ro-RO" sz="2800" dirty="0" smtClean="0"/>
              <a:t>,  </a:t>
            </a:r>
            <a:r>
              <a:rPr lang="en-US" sz="2800" dirty="0" err="1" smtClean="0"/>
              <a:t>dificultati</a:t>
            </a:r>
            <a:r>
              <a:rPr lang="en-US" sz="2800" dirty="0" smtClean="0"/>
              <a:t> la </a:t>
            </a:r>
            <a:r>
              <a:rPr lang="en-US" sz="2800" dirty="0" err="1" smtClean="0"/>
              <a:t>mers</a:t>
            </a:r>
            <a:r>
              <a:rPr lang="en-US" sz="2800" dirty="0" smtClean="0"/>
              <a:t>. </a:t>
            </a:r>
            <a:endParaRPr lang="ro-RO" sz="2800" dirty="0" smtClean="0"/>
          </a:p>
          <a:p>
            <a:pPr marL="484632" indent="-457200">
              <a:buFont typeface="Arial" pitchFamily="34" charset="0"/>
              <a:buChar char="•"/>
            </a:pPr>
            <a:r>
              <a:rPr lang="en-US" sz="2800" dirty="0" err="1" smtClean="0"/>
              <a:t>Afectarea</a:t>
            </a:r>
            <a:r>
              <a:rPr lang="en-US" sz="2800" dirty="0" smtClean="0"/>
              <a:t> </a:t>
            </a:r>
            <a:r>
              <a:rPr lang="en-US" sz="2800" dirty="0" err="1" smtClean="0"/>
              <a:t>musculaturii</a:t>
            </a:r>
            <a:r>
              <a:rPr lang="en-US" sz="2800" dirty="0" smtClean="0"/>
              <a:t> </a:t>
            </a:r>
            <a:r>
              <a:rPr lang="en-US" sz="2800" dirty="0" err="1" smtClean="0"/>
              <a:t>faciale</a:t>
            </a:r>
            <a:r>
              <a:rPr lang="en-US" sz="2800" dirty="0" smtClean="0"/>
              <a:t> cu </a:t>
            </a:r>
            <a:r>
              <a:rPr lang="en-US" sz="2800" dirty="0" err="1" smtClean="0"/>
              <a:t>aparitia</a:t>
            </a:r>
            <a:r>
              <a:rPr lang="en-US" sz="2800" dirty="0" smtClean="0"/>
              <a:t> </a:t>
            </a:r>
            <a:r>
              <a:rPr lang="en-US" sz="2800" dirty="0" err="1" smtClean="0"/>
              <a:t>unei</a:t>
            </a:r>
            <a:r>
              <a:rPr lang="en-US" sz="2800" dirty="0" smtClean="0"/>
              <a:t> </a:t>
            </a:r>
            <a:r>
              <a:rPr lang="en-US" sz="2800" dirty="0" err="1" smtClean="0"/>
              <a:t>ptoze</a:t>
            </a:r>
            <a:r>
              <a:rPr lang="en-US" sz="2800" dirty="0" smtClean="0"/>
              <a:t> </a:t>
            </a:r>
            <a:r>
              <a:rPr lang="en-US" sz="2800" dirty="0" err="1" smtClean="0"/>
              <a:t>palpebrale</a:t>
            </a:r>
            <a:r>
              <a:rPr lang="en-US" sz="2800" dirty="0" smtClean="0"/>
              <a:t> unilateral</a:t>
            </a:r>
            <a:r>
              <a:rPr lang="ro-RO" sz="2800" dirty="0"/>
              <a:t>a</a:t>
            </a:r>
            <a:r>
              <a:rPr lang="en-US" sz="2800" dirty="0" smtClean="0"/>
              <a:t> </a:t>
            </a:r>
            <a:r>
              <a:rPr lang="en-US" sz="2800" dirty="0" err="1" smtClean="0"/>
              <a:t>sau</a:t>
            </a:r>
            <a:r>
              <a:rPr lang="en-US" sz="2800" dirty="0" smtClean="0"/>
              <a:t> </a:t>
            </a:r>
            <a:r>
              <a:rPr lang="en-US" sz="2800" dirty="0" err="1" smtClean="0"/>
              <a:t>bilaterala</a:t>
            </a:r>
            <a:r>
              <a:rPr lang="en-US" sz="2800" dirty="0" smtClean="0"/>
              <a:t>. </a:t>
            </a:r>
            <a:endParaRPr lang="ro-RO" sz="2800" dirty="0" smtClean="0"/>
          </a:p>
          <a:p>
            <a:pPr marL="484632" indent="-457200">
              <a:buFont typeface="Arial" pitchFamily="34" charset="0"/>
              <a:buChar char="•"/>
            </a:pPr>
            <a:r>
              <a:rPr lang="en-US" sz="2800" dirty="0" err="1" smtClean="0"/>
              <a:t>Dispnee</a:t>
            </a:r>
            <a:r>
              <a:rPr lang="en-US" sz="2800" dirty="0" smtClean="0"/>
              <a:t>, </a:t>
            </a:r>
            <a:r>
              <a:rPr lang="en-US" sz="2800" dirty="0" err="1" smtClean="0"/>
              <a:t>ortopnee</a:t>
            </a:r>
            <a:r>
              <a:rPr lang="en-US" sz="2800" dirty="0" smtClean="0"/>
              <a:t>, </a:t>
            </a:r>
            <a:r>
              <a:rPr lang="en-US" sz="2800" dirty="0" err="1" smtClean="0"/>
              <a:t>apnee</a:t>
            </a:r>
            <a:r>
              <a:rPr lang="en-US" sz="2800" dirty="0" smtClean="0"/>
              <a:t> in </a:t>
            </a:r>
            <a:r>
              <a:rPr lang="en-US" sz="2800" dirty="0" err="1" smtClean="0"/>
              <a:t>timpul</a:t>
            </a:r>
            <a:r>
              <a:rPr lang="en-US" sz="2800" dirty="0" smtClean="0"/>
              <a:t> </a:t>
            </a:r>
            <a:r>
              <a:rPr lang="en-US" sz="2800" dirty="0" err="1" smtClean="0"/>
              <a:t>somnuluisi</a:t>
            </a:r>
            <a:r>
              <a:rPr lang="en-US" sz="2800" dirty="0" smtClean="0"/>
              <a:t> </a:t>
            </a:r>
            <a:r>
              <a:rPr lang="en-US" sz="2800" dirty="0" err="1" smtClean="0"/>
              <a:t>hipoventilatie</a:t>
            </a:r>
            <a:r>
              <a:rPr lang="en-US" sz="2800" dirty="0" smtClean="0"/>
              <a:t> </a:t>
            </a:r>
            <a:r>
              <a:rPr lang="en-US" sz="2800" dirty="0" err="1" smtClean="0"/>
              <a:t>nocturna</a:t>
            </a:r>
            <a:r>
              <a:rPr lang="en-US" sz="2800" dirty="0" smtClean="0"/>
              <a:t>. </a:t>
            </a:r>
            <a:endParaRPr lang="ro-RO" sz="2800" dirty="0" smtClean="0"/>
          </a:p>
          <a:p>
            <a:pPr marL="484632" indent="-457200">
              <a:buFont typeface="Arial" pitchFamily="34" charset="0"/>
              <a:buChar char="•"/>
            </a:pPr>
            <a:r>
              <a:rPr lang="en-US" sz="2800" dirty="0" err="1" smtClean="0"/>
              <a:t>Incidenta</a:t>
            </a:r>
            <a:r>
              <a:rPr lang="en-US" sz="2800" dirty="0" smtClean="0"/>
              <a:t> </a:t>
            </a:r>
            <a:r>
              <a:rPr lang="en-US" sz="2800" dirty="0" err="1" smtClean="0"/>
              <a:t>anevrismului</a:t>
            </a:r>
            <a:r>
              <a:rPr lang="en-US" sz="2800" dirty="0" smtClean="0"/>
              <a:t> cerebral cu 2,7% </a:t>
            </a:r>
            <a:r>
              <a:rPr lang="en-US" sz="2800" dirty="0" err="1" smtClean="0"/>
              <a:t>mai</a:t>
            </a:r>
            <a:r>
              <a:rPr lang="en-US" sz="2800" dirty="0" smtClean="0"/>
              <a:t> mare </a:t>
            </a:r>
            <a:r>
              <a:rPr lang="en-US" sz="2800" dirty="0" err="1" smtClean="0"/>
              <a:t>decat</a:t>
            </a:r>
            <a:r>
              <a:rPr lang="en-US" sz="2800" dirty="0" smtClean="0"/>
              <a:t> in </a:t>
            </a:r>
            <a:r>
              <a:rPr lang="en-US" sz="2800" dirty="0" err="1" smtClean="0"/>
              <a:t>populatia</a:t>
            </a:r>
            <a:r>
              <a:rPr lang="en-US" sz="2800" dirty="0" smtClean="0"/>
              <a:t> </a:t>
            </a:r>
            <a:r>
              <a:rPr lang="en-US" sz="2800" dirty="0" err="1" smtClean="0"/>
              <a:t>generala</a:t>
            </a:r>
            <a:r>
              <a:rPr lang="en-US" sz="2800" dirty="0" smtClean="0"/>
              <a:t>.</a:t>
            </a:r>
          </a:p>
          <a:p>
            <a:pPr marL="484632" indent="-457200">
              <a:buFont typeface="Arial" pitchFamily="34" charset="0"/>
              <a:buChar char="•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2" descr="http://www.genzyme.de/thera/pompe/de_p_tp_thera-pompe-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676400"/>
            <a:ext cx="3048000" cy="2514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6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Criterii</a:t>
            </a:r>
            <a:r>
              <a:rPr lang="en-US" b="1" dirty="0" smtClean="0"/>
              <a:t> de diagnostic a </a:t>
            </a:r>
            <a:r>
              <a:rPr lang="en-US" b="1" dirty="0" err="1" smtClean="0"/>
              <a:t>bolii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219200"/>
            <a:ext cx="7498080" cy="5029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ro-RO" dirty="0" smtClean="0"/>
              <a:t>E</a:t>
            </a:r>
            <a:r>
              <a:rPr lang="en-US" dirty="0" err="1" smtClean="0"/>
              <a:t>valuarae</a:t>
            </a:r>
            <a:r>
              <a:rPr lang="en-US" dirty="0" smtClean="0"/>
              <a:t> </a:t>
            </a:r>
            <a:r>
              <a:rPr lang="en-US" dirty="0" err="1" smtClean="0"/>
              <a:t>cantitativa</a:t>
            </a:r>
            <a:r>
              <a:rPr lang="en-US" dirty="0" smtClean="0"/>
              <a:t> a </a:t>
            </a:r>
            <a:r>
              <a:rPr lang="en-US" dirty="0" err="1" smtClean="0"/>
              <a:t>enzimei</a:t>
            </a:r>
            <a:r>
              <a:rPr lang="en-US" dirty="0" smtClean="0"/>
              <a:t> GAA (</a:t>
            </a:r>
            <a:r>
              <a:rPr lang="en-US" dirty="0" err="1" smtClean="0"/>
              <a:t>alfa-glucozidazei</a:t>
            </a:r>
            <a:r>
              <a:rPr lang="en-US" dirty="0" smtClean="0"/>
              <a:t>) la </a:t>
            </a:r>
            <a:r>
              <a:rPr lang="en-US" dirty="0" err="1" smtClean="0"/>
              <a:t>nivelul</a:t>
            </a:r>
            <a:r>
              <a:rPr lang="en-US" dirty="0" smtClean="0"/>
              <a:t> </a:t>
            </a:r>
            <a:r>
              <a:rPr lang="en-US" dirty="0" err="1" smtClean="0"/>
              <a:t>leucocitelor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fibroblastilor</a:t>
            </a:r>
            <a:r>
              <a:rPr lang="en-US" dirty="0" smtClean="0"/>
              <a:t> </a:t>
            </a:r>
            <a:r>
              <a:rPr lang="en-US" dirty="0" err="1" smtClean="0"/>
              <a:t>prin</a:t>
            </a:r>
            <a:r>
              <a:rPr lang="en-US" dirty="0" smtClean="0"/>
              <a:t> </a:t>
            </a:r>
            <a:r>
              <a:rPr lang="en-US" dirty="0" err="1" smtClean="0"/>
              <a:t>biopsie</a:t>
            </a:r>
            <a:r>
              <a:rPr lang="en-US" dirty="0" smtClean="0"/>
              <a:t> </a:t>
            </a:r>
            <a:r>
              <a:rPr lang="en-US" dirty="0" err="1" smtClean="0"/>
              <a:t>musculara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cutanata</a:t>
            </a:r>
            <a:r>
              <a:rPr lang="en-US" dirty="0" smtClean="0"/>
              <a:t>. </a:t>
            </a:r>
            <a:endParaRPr lang="ro-RO" dirty="0" smtClean="0"/>
          </a:p>
          <a:p>
            <a:pPr>
              <a:buNone/>
            </a:pPr>
            <a:endParaRPr lang="ro-RO" dirty="0" smtClean="0"/>
          </a:p>
          <a:p>
            <a:pPr>
              <a:buNone/>
            </a:pPr>
            <a:r>
              <a:rPr lang="en-US" dirty="0" err="1" smtClean="0"/>
              <a:t>Valoarea</a:t>
            </a:r>
            <a:r>
              <a:rPr lang="en-US" dirty="0" smtClean="0"/>
              <a:t> </a:t>
            </a:r>
            <a:r>
              <a:rPr lang="en-US" dirty="0" err="1"/>
              <a:t>enzimei</a:t>
            </a:r>
            <a:r>
              <a:rPr lang="en-US" dirty="0"/>
              <a:t> GAA </a:t>
            </a:r>
            <a:r>
              <a:rPr lang="ro-RO" dirty="0" smtClean="0"/>
              <a:t>l</a:t>
            </a:r>
            <a:r>
              <a:rPr lang="en-US" dirty="0" smtClean="0"/>
              <a:t>a </a:t>
            </a:r>
            <a:r>
              <a:rPr lang="en-US" dirty="0" err="1" smtClean="0"/>
              <a:t>pacientii</a:t>
            </a:r>
            <a:r>
              <a:rPr lang="en-US" dirty="0" smtClean="0"/>
              <a:t> cu forma </a:t>
            </a:r>
            <a:r>
              <a:rPr lang="en-US" dirty="0" err="1" smtClean="0"/>
              <a:t>infantila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practic</a:t>
            </a:r>
            <a:r>
              <a:rPr lang="en-US" dirty="0" smtClean="0"/>
              <a:t> </a:t>
            </a:r>
            <a:r>
              <a:rPr lang="en-US" dirty="0" err="1" smtClean="0"/>
              <a:t>nula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ro-RO" dirty="0" smtClean="0"/>
              <a:t>copilul pre</a:t>
            </a:r>
            <a:r>
              <a:rPr lang="en-US" dirty="0" smtClean="0"/>
              <a:t>z</a:t>
            </a:r>
            <a:r>
              <a:rPr lang="ro-RO" dirty="0" smtClean="0"/>
              <a:t>i</a:t>
            </a:r>
            <a:r>
              <a:rPr lang="en-US" dirty="0" err="1" smtClean="0"/>
              <a:t>nta</a:t>
            </a:r>
            <a:r>
              <a:rPr lang="en-US" dirty="0" smtClean="0"/>
              <a:t> </a:t>
            </a:r>
            <a:r>
              <a:rPr lang="en-US" dirty="0" err="1" smtClean="0"/>
              <a:t>acumulari</a:t>
            </a:r>
            <a:r>
              <a:rPr lang="en-US" dirty="0" smtClean="0"/>
              <a:t> </a:t>
            </a:r>
            <a:r>
              <a:rPr lang="en-US" dirty="0" err="1" smtClean="0"/>
              <a:t>marcate</a:t>
            </a:r>
            <a:r>
              <a:rPr lang="en-US" dirty="0" smtClean="0"/>
              <a:t> a</a:t>
            </a:r>
            <a:r>
              <a:rPr lang="ro-RO" dirty="0" smtClean="0"/>
              <a:t>le</a:t>
            </a:r>
            <a:r>
              <a:rPr lang="en-US" dirty="0" smtClean="0"/>
              <a:t> </a:t>
            </a:r>
            <a:r>
              <a:rPr lang="en-US" dirty="0" err="1" smtClean="0"/>
              <a:t>glicogenului</a:t>
            </a:r>
            <a:r>
              <a:rPr lang="en-US" dirty="0" smtClean="0"/>
              <a:t> la </a:t>
            </a:r>
            <a:r>
              <a:rPr lang="en-US" dirty="0" err="1" smtClean="0"/>
              <a:t>biopsia</a:t>
            </a:r>
            <a:r>
              <a:rPr lang="en-US" dirty="0" smtClean="0"/>
              <a:t> </a:t>
            </a:r>
            <a:r>
              <a:rPr lang="en-US" dirty="0" err="1" smtClean="0"/>
              <a:t>musculara</a:t>
            </a:r>
            <a:r>
              <a:rPr lang="en-US" dirty="0" smtClean="0"/>
              <a:t> </a:t>
            </a:r>
            <a:r>
              <a:rPr lang="en-US" dirty="0" err="1" smtClean="0"/>
              <a:t>sau</a:t>
            </a:r>
            <a:r>
              <a:rPr lang="en-US" dirty="0" smtClean="0"/>
              <a:t> hepatica.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u="sng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6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Criterii</a:t>
            </a:r>
            <a:r>
              <a:rPr lang="en-US" b="1" dirty="0" smtClean="0"/>
              <a:t> de diagnostic a </a:t>
            </a:r>
            <a:r>
              <a:rPr lang="en-US" b="1" dirty="0" err="1" smtClean="0"/>
              <a:t>bolii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90600"/>
            <a:ext cx="749808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u="sng" dirty="0" err="1" smtClean="0"/>
              <a:t>Criterii</a:t>
            </a:r>
            <a:r>
              <a:rPr lang="en-US" b="1" u="sng" dirty="0" smtClean="0"/>
              <a:t> de diagnostic conform AANEM (American Association of  Neuromuscular </a:t>
            </a:r>
            <a:r>
              <a:rPr lang="en-US" b="1" u="sng" dirty="0" err="1" smtClean="0"/>
              <a:t>si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Electrodiagnostic</a:t>
            </a:r>
            <a:r>
              <a:rPr lang="en-US" b="1" u="sng" dirty="0" smtClean="0"/>
              <a:t> Medicine):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 </a:t>
            </a:r>
          </a:p>
          <a:p>
            <a:r>
              <a:rPr lang="en-US" sz="3400" b="1" dirty="0" err="1" smtClean="0"/>
              <a:t>Testarea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fortei</a:t>
            </a:r>
            <a:r>
              <a:rPr lang="en-US" sz="3400" b="1" dirty="0" smtClean="0"/>
              <a:t> muscular</a:t>
            </a:r>
            <a:r>
              <a:rPr lang="ro-RO" sz="3400" b="1" dirty="0" smtClean="0"/>
              <a:t>e</a:t>
            </a:r>
            <a:r>
              <a:rPr lang="ro-RO" sz="3400" dirty="0" smtClean="0"/>
              <a:t>:</a:t>
            </a:r>
            <a:r>
              <a:rPr lang="en-US" sz="3400" dirty="0" smtClean="0"/>
              <a:t> </a:t>
            </a:r>
            <a:r>
              <a:rPr lang="ro-RO" sz="3400" dirty="0" smtClean="0"/>
              <a:t> </a:t>
            </a:r>
            <a:r>
              <a:rPr lang="en-US" sz="3400" dirty="0" err="1" smtClean="0"/>
              <a:t>hipotonie</a:t>
            </a:r>
            <a:r>
              <a:rPr lang="en-US" sz="3400" dirty="0" smtClean="0"/>
              <a:t> </a:t>
            </a:r>
            <a:r>
              <a:rPr lang="en-US" sz="3400" dirty="0" err="1" smtClean="0"/>
              <a:t>musculara</a:t>
            </a:r>
            <a:r>
              <a:rPr lang="en-US" sz="3400" dirty="0" smtClean="0"/>
              <a:t> predominant muscular.</a:t>
            </a:r>
          </a:p>
          <a:p>
            <a:r>
              <a:rPr lang="en-US" sz="3400" b="1" dirty="0" err="1" smtClean="0"/>
              <a:t>Electromiografie</a:t>
            </a:r>
            <a:r>
              <a:rPr lang="en-US" sz="3400" dirty="0" smtClean="0"/>
              <a:t>: </a:t>
            </a:r>
            <a:r>
              <a:rPr lang="ro-RO" sz="3400" dirty="0" smtClean="0"/>
              <a:t> </a:t>
            </a:r>
            <a:r>
              <a:rPr lang="en-US" sz="3400" dirty="0" err="1" smtClean="0"/>
              <a:t>descarcari</a:t>
            </a:r>
            <a:r>
              <a:rPr lang="en-US" sz="3400" dirty="0" smtClean="0"/>
              <a:t> </a:t>
            </a:r>
            <a:r>
              <a:rPr lang="en-US" sz="3400" dirty="0" err="1" smtClean="0"/>
              <a:t>miotonice</a:t>
            </a:r>
            <a:r>
              <a:rPr lang="en-US" sz="3400" dirty="0" smtClean="0"/>
              <a:t> </a:t>
            </a:r>
            <a:r>
              <a:rPr lang="en-US" sz="3400" dirty="0" err="1" smtClean="0"/>
              <a:t>tipice</a:t>
            </a:r>
            <a:r>
              <a:rPr lang="en-US" sz="3400" dirty="0" smtClean="0"/>
              <a:t> </a:t>
            </a:r>
            <a:r>
              <a:rPr lang="en-US" sz="3400" dirty="0" err="1" smtClean="0"/>
              <a:t>sau</a:t>
            </a:r>
            <a:r>
              <a:rPr lang="en-US" sz="3400" dirty="0" smtClean="0"/>
              <a:t> </a:t>
            </a:r>
            <a:r>
              <a:rPr lang="en-US" sz="3400" dirty="0" err="1" smtClean="0"/>
              <a:t>atipice</a:t>
            </a:r>
            <a:r>
              <a:rPr lang="en-US" sz="3400" dirty="0" smtClean="0"/>
              <a:t> la </a:t>
            </a:r>
            <a:r>
              <a:rPr lang="en-US" sz="3400" dirty="0" err="1" smtClean="0"/>
              <a:t>nivelul</a:t>
            </a:r>
            <a:r>
              <a:rPr lang="en-US" sz="3400" dirty="0" smtClean="0"/>
              <a:t> </a:t>
            </a:r>
            <a:r>
              <a:rPr lang="en-US" sz="3400" dirty="0" err="1" smtClean="0"/>
              <a:t>muschilor</a:t>
            </a:r>
            <a:r>
              <a:rPr lang="en-US" sz="3400" dirty="0" smtClean="0"/>
              <a:t> </a:t>
            </a:r>
            <a:r>
              <a:rPr lang="en-US" sz="3400" dirty="0" err="1" smtClean="0"/>
              <a:t>paraspinali</a:t>
            </a:r>
            <a:r>
              <a:rPr lang="en-US" sz="3400" dirty="0" smtClean="0"/>
              <a:t>, </a:t>
            </a:r>
            <a:r>
              <a:rPr lang="ro-RO" sz="3400" dirty="0" smtClean="0"/>
              <a:t> </a:t>
            </a:r>
            <a:r>
              <a:rPr lang="en-US" sz="3400" dirty="0" err="1" smtClean="0"/>
              <a:t>potentiale</a:t>
            </a:r>
            <a:r>
              <a:rPr lang="en-US" sz="3400" dirty="0" smtClean="0"/>
              <a:t> de </a:t>
            </a:r>
            <a:r>
              <a:rPr lang="en-US" sz="3400" dirty="0" err="1" smtClean="0"/>
              <a:t>actiune</a:t>
            </a:r>
            <a:r>
              <a:rPr lang="en-US" sz="3400" dirty="0" smtClean="0"/>
              <a:t> </a:t>
            </a:r>
            <a:r>
              <a:rPr lang="en-US" sz="3400" dirty="0" err="1" smtClean="0"/>
              <a:t>polifazice</a:t>
            </a:r>
            <a:r>
              <a:rPr lang="en-US" sz="3400" dirty="0" smtClean="0"/>
              <a:t>, </a:t>
            </a:r>
            <a:r>
              <a:rPr lang="ro-RO" sz="3400" dirty="0" smtClean="0"/>
              <a:t> </a:t>
            </a:r>
            <a:r>
              <a:rPr lang="en-US" sz="3400" dirty="0" smtClean="0"/>
              <a:t>de </a:t>
            </a:r>
            <a:r>
              <a:rPr lang="en-US" sz="3400" dirty="0" err="1" smtClean="0"/>
              <a:t>amplitudine</a:t>
            </a:r>
            <a:r>
              <a:rPr lang="en-US" sz="3400" dirty="0" smtClean="0"/>
              <a:t> mica </a:t>
            </a:r>
            <a:r>
              <a:rPr lang="en-US" sz="3400" dirty="0" err="1" smtClean="0"/>
              <a:t>si</a:t>
            </a:r>
            <a:r>
              <a:rPr lang="en-US" sz="3400" dirty="0" smtClean="0"/>
              <a:t> </a:t>
            </a:r>
            <a:r>
              <a:rPr lang="en-US" sz="3400" dirty="0" err="1" smtClean="0"/>
              <a:t>durata</a:t>
            </a:r>
            <a:r>
              <a:rPr lang="en-US" sz="3400" dirty="0" smtClean="0"/>
              <a:t> </a:t>
            </a:r>
            <a:r>
              <a:rPr lang="en-US" sz="3400" dirty="0" err="1" smtClean="0"/>
              <a:t>scurta</a:t>
            </a:r>
            <a:r>
              <a:rPr lang="en-US" sz="3400" dirty="0" smtClean="0"/>
              <a:t> ale </a:t>
            </a:r>
            <a:r>
              <a:rPr lang="en-US" sz="3400" dirty="0" err="1" smtClean="0"/>
              <a:t>unitatii</a:t>
            </a:r>
            <a:r>
              <a:rPr lang="en-US" sz="3400" dirty="0" smtClean="0"/>
              <a:t> </a:t>
            </a:r>
            <a:r>
              <a:rPr lang="en-US" sz="3400" dirty="0" err="1" smtClean="0"/>
              <a:t>motorii</a:t>
            </a:r>
            <a:r>
              <a:rPr lang="en-US" sz="3400" dirty="0" smtClean="0"/>
              <a:t>, </a:t>
            </a:r>
            <a:r>
              <a:rPr lang="ro-RO" sz="3400" dirty="0" smtClean="0"/>
              <a:t> </a:t>
            </a:r>
            <a:r>
              <a:rPr lang="en-US" sz="3400" dirty="0" err="1" smtClean="0"/>
              <a:t>descarcari</a:t>
            </a:r>
            <a:r>
              <a:rPr lang="en-US" sz="3400" dirty="0" smtClean="0"/>
              <a:t> de </a:t>
            </a:r>
            <a:r>
              <a:rPr lang="en-US" sz="3400" dirty="0" err="1" smtClean="0"/>
              <a:t>potentiale</a:t>
            </a:r>
            <a:r>
              <a:rPr lang="en-US" sz="3400" dirty="0" smtClean="0"/>
              <a:t> de </a:t>
            </a:r>
            <a:r>
              <a:rPr lang="en-US" sz="3400" dirty="0" err="1" smtClean="0"/>
              <a:t>fibrilatie</a:t>
            </a:r>
            <a:r>
              <a:rPr lang="en-US" sz="3400" dirty="0" smtClean="0"/>
              <a:t> </a:t>
            </a:r>
            <a:r>
              <a:rPr lang="en-US" sz="3400" dirty="0" err="1" smtClean="0"/>
              <a:t>si</a:t>
            </a:r>
            <a:r>
              <a:rPr lang="en-US" sz="3400" dirty="0" smtClean="0"/>
              <a:t> </a:t>
            </a:r>
            <a:r>
              <a:rPr lang="en-US" sz="3400" dirty="0" err="1" smtClean="0"/>
              <a:t>unde</a:t>
            </a:r>
            <a:r>
              <a:rPr lang="en-US" sz="3400" dirty="0" smtClean="0"/>
              <a:t> </a:t>
            </a:r>
            <a:r>
              <a:rPr lang="en-US" sz="3400" dirty="0" err="1" smtClean="0"/>
              <a:t>ascutite</a:t>
            </a:r>
            <a:r>
              <a:rPr lang="en-US" sz="3400" dirty="0" smtClean="0"/>
              <a:t> </a:t>
            </a:r>
            <a:r>
              <a:rPr lang="en-US" sz="3400" dirty="0" err="1" smtClean="0"/>
              <a:t>po</a:t>
            </a:r>
            <a:r>
              <a:rPr lang="ro-RO" sz="3400" dirty="0" smtClean="0"/>
              <a:t>z</a:t>
            </a:r>
            <a:r>
              <a:rPr lang="en-US" sz="3400" dirty="0" err="1" smtClean="0"/>
              <a:t>itive</a:t>
            </a:r>
            <a:r>
              <a:rPr lang="en-US" sz="3400" dirty="0" smtClean="0"/>
              <a:t>.</a:t>
            </a:r>
          </a:p>
          <a:p>
            <a:r>
              <a:rPr lang="en-US" sz="3400" b="1" dirty="0" err="1" smtClean="0"/>
              <a:t>Teste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functionale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respiratorii</a:t>
            </a:r>
            <a:r>
              <a:rPr lang="en-US" sz="3400" dirty="0" smtClean="0"/>
              <a:t>: </a:t>
            </a:r>
            <a:r>
              <a:rPr lang="ro-RO" sz="3400" dirty="0" smtClean="0"/>
              <a:t> </a:t>
            </a:r>
            <a:r>
              <a:rPr lang="en-US" sz="3400" dirty="0" err="1" smtClean="0"/>
              <a:t>scaderea</a:t>
            </a:r>
            <a:r>
              <a:rPr lang="en-US" sz="3400" dirty="0" smtClean="0"/>
              <a:t> </a:t>
            </a:r>
            <a:r>
              <a:rPr lang="en-US" sz="3400" dirty="0" err="1" smtClean="0"/>
              <a:t>capacitatii</a:t>
            </a:r>
            <a:r>
              <a:rPr lang="en-US" sz="3400" dirty="0" smtClean="0"/>
              <a:t> </a:t>
            </a:r>
            <a:r>
              <a:rPr lang="en-US" sz="3400" dirty="0" err="1" smtClean="0"/>
              <a:t>vitale</a:t>
            </a:r>
            <a:r>
              <a:rPr lang="en-US" sz="3400" dirty="0" smtClean="0"/>
              <a:t> </a:t>
            </a:r>
            <a:r>
              <a:rPr lang="en-US" sz="3400" dirty="0" err="1" smtClean="0"/>
              <a:t>fortate</a:t>
            </a:r>
            <a:r>
              <a:rPr lang="en-US" sz="3400" dirty="0" smtClean="0"/>
              <a:t> cu </a:t>
            </a:r>
            <a:r>
              <a:rPr lang="en-US" sz="3400" dirty="0" err="1" smtClean="0"/>
              <a:t>mai</a:t>
            </a:r>
            <a:r>
              <a:rPr lang="en-US" sz="3400" dirty="0" smtClean="0"/>
              <a:t> </a:t>
            </a:r>
            <a:r>
              <a:rPr lang="en-US" sz="3400" dirty="0" err="1" smtClean="0"/>
              <a:t>mult</a:t>
            </a:r>
            <a:r>
              <a:rPr lang="en-US" sz="3400" dirty="0" smtClean="0"/>
              <a:t> de 10% </a:t>
            </a:r>
            <a:r>
              <a:rPr lang="en-US" sz="3400" dirty="0" err="1" smtClean="0"/>
              <a:t>este</a:t>
            </a:r>
            <a:r>
              <a:rPr lang="en-US" sz="3400" dirty="0" smtClean="0"/>
              <a:t> </a:t>
            </a:r>
            <a:r>
              <a:rPr lang="en-US" sz="3400" dirty="0" err="1" smtClean="0"/>
              <a:t>sugestiva</a:t>
            </a:r>
            <a:r>
              <a:rPr lang="en-US" sz="3400" dirty="0" smtClean="0"/>
              <a:t> </a:t>
            </a:r>
            <a:r>
              <a:rPr lang="en-US" sz="3400" dirty="0" err="1" smtClean="0"/>
              <a:t>pentru</a:t>
            </a:r>
            <a:r>
              <a:rPr lang="en-US" sz="3400" dirty="0" smtClean="0"/>
              <a:t> </a:t>
            </a:r>
            <a:r>
              <a:rPr lang="en-US" sz="3400" dirty="0" err="1" smtClean="0"/>
              <a:t>afectarea</a:t>
            </a:r>
            <a:r>
              <a:rPr lang="en-US" sz="3400" dirty="0" smtClean="0"/>
              <a:t> </a:t>
            </a:r>
            <a:r>
              <a:rPr lang="en-US" sz="3400" dirty="0" err="1" smtClean="0"/>
              <a:t>diafragmului</a:t>
            </a:r>
            <a:r>
              <a:rPr lang="en-US" sz="3400" dirty="0" smtClean="0"/>
              <a:t>.</a:t>
            </a:r>
          </a:p>
          <a:p>
            <a:r>
              <a:rPr lang="en-US" sz="3400" b="1" dirty="0" err="1" smtClean="0"/>
              <a:t>Creatinkinaza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si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transaminazele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serice</a:t>
            </a:r>
            <a:r>
              <a:rPr lang="en-US" sz="3400" b="1" dirty="0" smtClean="0"/>
              <a:t> </a:t>
            </a:r>
            <a:r>
              <a:rPr lang="en-US" sz="3400" dirty="0" smtClean="0"/>
              <a:t>: pot </a:t>
            </a:r>
            <a:r>
              <a:rPr lang="en-US" sz="3400" dirty="0" err="1" smtClean="0"/>
              <a:t>fi</a:t>
            </a:r>
            <a:r>
              <a:rPr lang="en-US" sz="3400" dirty="0" smtClean="0"/>
              <a:t> </a:t>
            </a:r>
            <a:r>
              <a:rPr lang="en-US" sz="3400" dirty="0" err="1" smtClean="0"/>
              <a:t>crescute</a:t>
            </a:r>
            <a:r>
              <a:rPr lang="en-US" sz="3400" dirty="0" smtClean="0"/>
              <a:t> de </a:t>
            </a:r>
            <a:r>
              <a:rPr lang="en-US" sz="3400" dirty="0" err="1" smtClean="0"/>
              <a:t>pana</a:t>
            </a:r>
            <a:r>
              <a:rPr lang="en-US" sz="3400" dirty="0" smtClean="0"/>
              <a:t> la 15 </a:t>
            </a:r>
            <a:r>
              <a:rPr lang="en-US" sz="3400" dirty="0" err="1" smtClean="0"/>
              <a:t>ori</a:t>
            </a:r>
            <a:r>
              <a:rPr lang="en-US" sz="3400" dirty="0" smtClean="0"/>
              <a:t> </a:t>
            </a:r>
            <a:r>
              <a:rPr lang="en-US" sz="3400" dirty="0" err="1" smtClean="0"/>
              <a:t>peste</a:t>
            </a:r>
            <a:r>
              <a:rPr lang="en-US" sz="3400" dirty="0" smtClean="0"/>
              <a:t> </a:t>
            </a:r>
            <a:r>
              <a:rPr lang="en-US" sz="3400" dirty="0" err="1" smtClean="0"/>
              <a:t>valorile</a:t>
            </a:r>
            <a:r>
              <a:rPr lang="en-US" sz="3400" dirty="0" smtClean="0"/>
              <a:t> </a:t>
            </a:r>
            <a:r>
              <a:rPr lang="en-US" sz="3400" dirty="0" err="1" smtClean="0"/>
              <a:t>normale</a:t>
            </a:r>
            <a:r>
              <a:rPr lang="en-US" sz="3400" dirty="0" smtClean="0"/>
              <a:t>.</a:t>
            </a:r>
            <a:endParaRPr lang="en-US" sz="3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25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smtClean="0"/>
              <a:t>Diagnostic </a:t>
            </a:r>
            <a:r>
              <a:rPr lang="en-US" b="1" u="sng" dirty="0" err="1" smtClean="0"/>
              <a:t>diferential</a:t>
            </a:r>
            <a:r>
              <a:rPr lang="en-US" b="1" u="sng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066800"/>
            <a:ext cx="7498080" cy="5791200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sz="4400" dirty="0" err="1" smtClean="0"/>
              <a:t>Distrofia</a:t>
            </a:r>
            <a:r>
              <a:rPr lang="en-US" sz="4400" dirty="0" smtClean="0"/>
              <a:t> </a:t>
            </a:r>
            <a:r>
              <a:rPr lang="ro-RO" sz="4400" dirty="0" smtClean="0"/>
              <a:t> musculară </a:t>
            </a:r>
            <a:r>
              <a:rPr lang="en-US" sz="4400" dirty="0" err="1" smtClean="0"/>
              <a:t>Duchen</a:t>
            </a:r>
            <a:r>
              <a:rPr lang="ro-RO" sz="4400" dirty="0" smtClean="0"/>
              <a:t>n</a:t>
            </a:r>
            <a:r>
              <a:rPr lang="en-US" sz="4400" dirty="0" smtClean="0"/>
              <a:t>e;</a:t>
            </a:r>
          </a:p>
          <a:p>
            <a:pPr lvl="0"/>
            <a:r>
              <a:rPr lang="en-US" sz="4400" dirty="0" err="1" smtClean="0"/>
              <a:t>Distrofia</a:t>
            </a:r>
            <a:r>
              <a:rPr lang="en-US" sz="4400" dirty="0" smtClean="0"/>
              <a:t> </a:t>
            </a:r>
            <a:r>
              <a:rPr lang="ro-RO" sz="4400" dirty="0" smtClean="0"/>
              <a:t> musculară </a:t>
            </a:r>
            <a:r>
              <a:rPr lang="en-US" sz="4400" dirty="0" smtClean="0"/>
              <a:t>Becker;</a:t>
            </a:r>
          </a:p>
          <a:p>
            <a:pPr lvl="0"/>
            <a:r>
              <a:rPr lang="en-US" sz="4400" dirty="0" err="1" smtClean="0"/>
              <a:t>Miastenia</a:t>
            </a:r>
            <a:r>
              <a:rPr lang="en-US" sz="4400" dirty="0" smtClean="0"/>
              <a:t> gravis;</a:t>
            </a:r>
          </a:p>
          <a:p>
            <a:pPr lvl="0"/>
            <a:r>
              <a:rPr lang="en-US" sz="4400" dirty="0" err="1" smtClean="0"/>
              <a:t>Polineuropatia</a:t>
            </a:r>
            <a:r>
              <a:rPr lang="en-US" sz="4400" dirty="0" smtClean="0"/>
              <a:t>;</a:t>
            </a:r>
          </a:p>
          <a:p>
            <a:pPr lvl="0"/>
            <a:r>
              <a:rPr lang="en-US" sz="4400" dirty="0" err="1" smtClean="0"/>
              <a:t>Miopatia</a:t>
            </a:r>
            <a:r>
              <a:rPr lang="en-US" sz="4400" dirty="0" smtClean="0"/>
              <a:t> </a:t>
            </a:r>
            <a:r>
              <a:rPr lang="en-US" sz="4400" dirty="0" err="1" smtClean="0"/>
              <a:t>congenitala</a:t>
            </a:r>
            <a:r>
              <a:rPr lang="en-US" sz="4400" dirty="0" smtClean="0"/>
              <a:t>;</a:t>
            </a:r>
          </a:p>
          <a:p>
            <a:pPr lvl="0"/>
            <a:r>
              <a:rPr lang="en-US" sz="4400" dirty="0" err="1" smtClean="0"/>
              <a:t>Fibromialgia</a:t>
            </a:r>
            <a:r>
              <a:rPr lang="en-US" sz="4400" dirty="0" smtClean="0"/>
              <a:t>;</a:t>
            </a:r>
          </a:p>
          <a:p>
            <a:pPr lvl="0"/>
            <a:r>
              <a:rPr lang="en-US" sz="4400" dirty="0" err="1" smtClean="0"/>
              <a:t>Boala</a:t>
            </a:r>
            <a:r>
              <a:rPr lang="en-US" sz="4400" dirty="0" smtClean="0"/>
              <a:t> </a:t>
            </a:r>
            <a:r>
              <a:rPr lang="en-US" sz="4400" dirty="0" err="1" smtClean="0"/>
              <a:t>McArdle</a:t>
            </a:r>
            <a:r>
              <a:rPr lang="en-US" sz="4400" dirty="0" smtClean="0"/>
              <a:t>;</a:t>
            </a:r>
          </a:p>
          <a:p>
            <a:pPr lvl="0"/>
            <a:r>
              <a:rPr lang="en-US" sz="4400" dirty="0" err="1" smtClean="0"/>
              <a:t>Sindromul</a:t>
            </a:r>
            <a:r>
              <a:rPr lang="en-US" sz="4400" dirty="0" smtClean="0"/>
              <a:t> Lambert-</a:t>
            </a:r>
            <a:r>
              <a:rPr lang="en-US" sz="4400" dirty="0" err="1" smtClean="0"/>
              <a:t>Earton</a:t>
            </a:r>
            <a:r>
              <a:rPr lang="en-US" sz="4400" dirty="0" smtClean="0"/>
              <a:t>;</a:t>
            </a:r>
          </a:p>
          <a:p>
            <a:pPr lvl="0"/>
            <a:r>
              <a:rPr lang="en-US" sz="4400" dirty="0" err="1" smtClean="0"/>
              <a:t>Sindromul</a:t>
            </a:r>
            <a:r>
              <a:rPr lang="en-US" sz="4400" dirty="0" smtClean="0"/>
              <a:t> </a:t>
            </a:r>
            <a:r>
              <a:rPr lang="en-US" sz="4400" dirty="0" err="1" smtClean="0"/>
              <a:t>Guillain-Barre</a:t>
            </a:r>
            <a:r>
              <a:rPr lang="en-US" sz="4400" dirty="0" smtClean="0"/>
              <a:t>;</a:t>
            </a:r>
          </a:p>
          <a:p>
            <a:pPr lvl="0"/>
            <a:r>
              <a:rPr lang="en-US" sz="4400" dirty="0" err="1" smtClean="0"/>
              <a:t>Scleroza</a:t>
            </a:r>
            <a:r>
              <a:rPr lang="en-US" sz="4400" dirty="0" smtClean="0"/>
              <a:t> lateral</a:t>
            </a:r>
            <a:r>
              <a:rPr lang="ro-RO" sz="4400" dirty="0" smtClean="0"/>
              <a:t>a</a:t>
            </a:r>
            <a:r>
              <a:rPr lang="en-US" sz="4400" dirty="0" smtClean="0"/>
              <a:t> </a:t>
            </a:r>
            <a:r>
              <a:rPr lang="en-US" sz="4400" dirty="0" err="1" smtClean="0"/>
              <a:t>amiotrofica</a:t>
            </a:r>
            <a:r>
              <a:rPr lang="en-US" sz="4400" dirty="0" smtClean="0"/>
              <a:t>;</a:t>
            </a:r>
          </a:p>
          <a:p>
            <a:pPr lvl="0"/>
            <a:r>
              <a:rPr lang="en-US" sz="4400" dirty="0" err="1" smtClean="0"/>
              <a:t>Sindromul</a:t>
            </a:r>
            <a:r>
              <a:rPr lang="en-US" sz="4400" dirty="0" smtClean="0"/>
              <a:t> de </a:t>
            </a:r>
            <a:r>
              <a:rPr lang="en-US" sz="4400" dirty="0" err="1" smtClean="0"/>
              <a:t>apnee</a:t>
            </a:r>
            <a:r>
              <a:rPr lang="en-US" sz="4400" dirty="0" smtClean="0"/>
              <a:t> </a:t>
            </a:r>
            <a:r>
              <a:rPr lang="en-US" sz="4400" dirty="0" err="1" smtClean="0"/>
              <a:t>obstructiva</a:t>
            </a:r>
            <a:r>
              <a:rPr lang="en-US" sz="4400" dirty="0" smtClean="0"/>
              <a:t> de </a:t>
            </a:r>
            <a:r>
              <a:rPr lang="en-US" sz="4400" dirty="0" err="1" smtClean="0"/>
              <a:t>somn</a:t>
            </a:r>
            <a:r>
              <a:rPr lang="en-US" sz="4400" dirty="0" smtClean="0"/>
              <a:t>;</a:t>
            </a:r>
          </a:p>
          <a:p>
            <a:pPr lvl="0"/>
            <a:r>
              <a:rPr lang="en-US" sz="4400" dirty="0" smtClean="0"/>
              <a:t>La sugar</a:t>
            </a:r>
            <a:r>
              <a:rPr lang="ro-RO" sz="4400" dirty="0" smtClean="0"/>
              <a:t>,  </a:t>
            </a:r>
            <a:r>
              <a:rPr lang="en-US" sz="4400" dirty="0" err="1" smtClean="0"/>
              <a:t>alte</a:t>
            </a:r>
            <a:r>
              <a:rPr lang="en-US" sz="4400" dirty="0" smtClean="0"/>
              <a:t> </a:t>
            </a:r>
            <a:r>
              <a:rPr lang="en-US" sz="4400" dirty="0" err="1" smtClean="0"/>
              <a:t>cauze</a:t>
            </a:r>
            <a:r>
              <a:rPr lang="en-US" sz="4400" dirty="0" smtClean="0"/>
              <a:t> </a:t>
            </a:r>
            <a:r>
              <a:rPr lang="en-US" sz="4400" dirty="0" err="1" smtClean="0"/>
              <a:t>posibile</a:t>
            </a:r>
            <a:r>
              <a:rPr lang="en-US" sz="4400" dirty="0" smtClean="0"/>
              <a:t> de </a:t>
            </a:r>
            <a:r>
              <a:rPr lang="en-US" sz="4400" dirty="0" err="1" smtClean="0"/>
              <a:t>hipotonie</a:t>
            </a:r>
            <a:r>
              <a:rPr lang="en-US" sz="4400" dirty="0" smtClean="0"/>
              <a:t> de </a:t>
            </a:r>
            <a:r>
              <a:rPr lang="en-US" sz="4400" dirty="0" err="1" smtClean="0"/>
              <a:t>origine</a:t>
            </a:r>
            <a:r>
              <a:rPr lang="en-US" sz="4400" dirty="0" smtClean="0"/>
              <a:t> </a:t>
            </a:r>
            <a:r>
              <a:rPr lang="en-US" sz="4400" dirty="0" err="1" smtClean="0"/>
              <a:t>centrala</a:t>
            </a:r>
            <a:r>
              <a:rPr lang="en-US" sz="4400" dirty="0" smtClean="0"/>
              <a:t>, </a:t>
            </a:r>
            <a:r>
              <a:rPr lang="en-US" sz="4400" dirty="0" err="1" smtClean="0"/>
              <a:t>periferica</a:t>
            </a:r>
            <a:r>
              <a:rPr lang="en-US" sz="4400" dirty="0" smtClean="0"/>
              <a:t> </a:t>
            </a:r>
            <a:r>
              <a:rPr lang="en-US" sz="4400" dirty="0" err="1" smtClean="0"/>
              <a:t>sau</a:t>
            </a:r>
            <a:r>
              <a:rPr lang="en-US" sz="4400" dirty="0" smtClean="0"/>
              <a:t> genetic</a:t>
            </a:r>
            <a:r>
              <a:rPr lang="ro-RO" sz="4400" dirty="0" smtClean="0"/>
              <a:t>a</a:t>
            </a:r>
            <a:r>
              <a:rPr lang="en-US" sz="4400" dirty="0" smtClean="0"/>
              <a:t>;</a:t>
            </a:r>
          </a:p>
          <a:p>
            <a:pPr lvl="0"/>
            <a:r>
              <a:rPr lang="en-US" sz="4400" dirty="0" smtClean="0"/>
              <a:t>La adult </a:t>
            </a:r>
            <a:r>
              <a:rPr lang="en-US" sz="4400" dirty="0" err="1" smtClean="0"/>
              <a:t>diferite</a:t>
            </a:r>
            <a:r>
              <a:rPr lang="en-US" sz="4400" dirty="0" smtClean="0"/>
              <a:t> </a:t>
            </a:r>
            <a:r>
              <a:rPr lang="en-US" sz="4400" dirty="0" err="1" smtClean="0"/>
              <a:t>miopatii</a:t>
            </a:r>
            <a:r>
              <a:rPr lang="en-US" sz="4400" dirty="0" smtClean="0"/>
              <a:t> </a:t>
            </a:r>
            <a:r>
              <a:rPr lang="en-US" sz="4400" dirty="0" err="1" smtClean="0"/>
              <a:t>inflamatorii</a:t>
            </a:r>
            <a:r>
              <a:rPr lang="en-US" sz="4400" dirty="0" smtClean="0"/>
              <a:t> </a:t>
            </a:r>
            <a:r>
              <a:rPr lang="en-US" sz="4400" dirty="0" err="1" smtClean="0"/>
              <a:t>sau</a:t>
            </a:r>
            <a:r>
              <a:rPr lang="en-US" sz="4400" dirty="0" smtClean="0"/>
              <a:t> </a:t>
            </a:r>
            <a:r>
              <a:rPr lang="en-US" sz="4400" dirty="0" err="1" smtClean="0"/>
              <a:t>tulburari</a:t>
            </a:r>
            <a:r>
              <a:rPr lang="en-US" sz="4400" dirty="0" smtClean="0"/>
              <a:t> </a:t>
            </a:r>
            <a:r>
              <a:rPr lang="en-US" sz="4400" dirty="0" err="1" smtClean="0"/>
              <a:t>datorita</a:t>
            </a:r>
            <a:r>
              <a:rPr lang="en-US" sz="4400" dirty="0" smtClean="0"/>
              <a:t> </a:t>
            </a:r>
            <a:r>
              <a:rPr lang="en-US" sz="4400" dirty="0" err="1" smtClean="0"/>
              <a:t>afectarii</a:t>
            </a:r>
            <a:r>
              <a:rPr lang="en-US" sz="4400" dirty="0" smtClean="0"/>
              <a:t> </a:t>
            </a:r>
            <a:r>
              <a:rPr lang="en-US" sz="4400" dirty="0" err="1" smtClean="0"/>
              <a:t>neuronului</a:t>
            </a:r>
            <a:r>
              <a:rPr lang="en-US" sz="4400" dirty="0" smtClean="0"/>
              <a:t> motor </a:t>
            </a:r>
            <a:r>
              <a:rPr lang="en-US" sz="4400" dirty="0" err="1" smtClean="0"/>
              <a:t>periferic</a:t>
            </a:r>
            <a:r>
              <a:rPr lang="en-US" sz="4400" dirty="0" smtClean="0"/>
              <a:t> </a:t>
            </a:r>
            <a:r>
              <a:rPr lang="en-US" sz="4400" dirty="0" err="1" smtClean="0"/>
              <a:t>sau</a:t>
            </a:r>
            <a:r>
              <a:rPr lang="en-US" sz="4400" dirty="0" smtClean="0"/>
              <a:t> a </a:t>
            </a:r>
            <a:r>
              <a:rPr lang="en-US" sz="4400" dirty="0" err="1" smtClean="0"/>
              <a:t>jonctiunii</a:t>
            </a:r>
            <a:r>
              <a:rPr lang="en-US" sz="4400" dirty="0" smtClean="0"/>
              <a:t> </a:t>
            </a:r>
            <a:r>
              <a:rPr lang="en-US" sz="4400" dirty="0" err="1" smtClean="0"/>
              <a:t>neuromusculare</a:t>
            </a:r>
            <a:r>
              <a:rPr lang="en-US" sz="4400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err="1" smtClean="0"/>
              <a:t>Genetica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moleculara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sz="2400" dirty="0" smtClean="0"/>
              <a:t>Testare moleculară p</a:t>
            </a:r>
            <a:r>
              <a:rPr lang="en-US" sz="2400" dirty="0" err="1" smtClean="0"/>
              <a:t>entru</a:t>
            </a:r>
            <a:r>
              <a:rPr lang="en-US" sz="2400" dirty="0" smtClean="0"/>
              <a:t> </a:t>
            </a:r>
            <a:r>
              <a:rPr lang="en-US" sz="2400" dirty="0" err="1" smtClean="0"/>
              <a:t>decelarea</a:t>
            </a:r>
            <a:r>
              <a:rPr lang="en-US" sz="2400" dirty="0" smtClean="0"/>
              <a:t> </a:t>
            </a:r>
            <a:r>
              <a:rPr lang="en-US" sz="2400" dirty="0" err="1" smtClean="0"/>
              <a:t>mutatiei</a:t>
            </a:r>
            <a:r>
              <a:rPr lang="en-US" sz="2400" dirty="0" smtClean="0"/>
              <a:t> </a:t>
            </a:r>
            <a:r>
              <a:rPr lang="en-US" sz="2400" dirty="0" err="1" smtClean="0"/>
              <a:t>genei</a:t>
            </a:r>
            <a:r>
              <a:rPr lang="en-US" sz="2400" dirty="0" smtClean="0"/>
              <a:t> </a:t>
            </a:r>
            <a:r>
              <a:rPr lang="en-US" sz="2400" dirty="0" err="1" smtClean="0"/>
              <a:t>alfa-glucozidazei</a:t>
            </a:r>
            <a:r>
              <a:rPr lang="en-US" sz="2400" dirty="0" smtClean="0"/>
              <a:t> </a:t>
            </a:r>
            <a:r>
              <a:rPr lang="en-US" sz="2400" dirty="0" err="1" smtClean="0"/>
              <a:t>localizata</a:t>
            </a:r>
            <a:r>
              <a:rPr lang="en-US" sz="2400" dirty="0" smtClean="0"/>
              <a:t> </a:t>
            </a:r>
            <a:r>
              <a:rPr lang="en-US" sz="2400" dirty="0" err="1" smtClean="0"/>
              <a:t>pe</a:t>
            </a:r>
            <a:r>
              <a:rPr lang="en-US" sz="2400" dirty="0" smtClean="0"/>
              <a:t> </a:t>
            </a:r>
            <a:r>
              <a:rPr lang="en-US" sz="2400" dirty="0" err="1" smtClean="0"/>
              <a:t>cr</a:t>
            </a:r>
            <a:r>
              <a:rPr lang="ro-RO" sz="2400" dirty="0" smtClean="0"/>
              <a:t>omozomul </a:t>
            </a:r>
            <a:r>
              <a:rPr lang="en-US" sz="2400" dirty="0" smtClean="0"/>
              <a:t>7q25.2-q25.3 </a:t>
            </a:r>
            <a:r>
              <a:rPr lang="ro-RO" sz="2400" dirty="0" smtClean="0"/>
              <a:t>.</a:t>
            </a:r>
            <a:endParaRPr lang="en-US" sz="2400" dirty="0" smtClean="0"/>
          </a:p>
          <a:p>
            <a:r>
              <a:rPr lang="en-US" sz="2400" dirty="0" err="1" smtClean="0"/>
              <a:t>Criteriul</a:t>
            </a:r>
            <a:r>
              <a:rPr lang="en-US" sz="2400" dirty="0" smtClean="0"/>
              <a:t> molecular nu </a:t>
            </a:r>
            <a:r>
              <a:rPr lang="en-US" sz="2400" dirty="0" err="1" smtClean="0"/>
              <a:t>este</a:t>
            </a:r>
            <a:r>
              <a:rPr lang="en-US" sz="2400" dirty="0" smtClean="0"/>
              <a:t> </a:t>
            </a:r>
            <a:r>
              <a:rPr lang="en-US" sz="2400" dirty="0" err="1" smtClean="0"/>
              <a:t>obligatoriu</a:t>
            </a:r>
            <a:r>
              <a:rPr lang="en-US" sz="2400" dirty="0" smtClean="0"/>
              <a:t> </a:t>
            </a:r>
            <a:r>
              <a:rPr lang="en-US" sz="2400" dirty="0" err="1" smtClean="0"/>
              <a:t>pentru</a:t>
            </a:r>
            <a:r>
              <a:rPr lang="en-US" sz="2400" dirty="0" smtClean="0"/>
              <a:t> diagnostic.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1" descr="Head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1997" y="3429000"/>
            <a:ext cx="591502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81000"/>
            <a:ext cx="7498080" cy="715962"/>
          </a:xfrm>
        </p:spPr>
        <p:txBody>
          <a:bodyPr>
            <a:normAutofit fontScale="90000"/>
          </a:bodyPr>
          <a:lstStyle/>
          <a:p>
            <a:r>
              <a:rPr lang="en-US" b="1" u="sng" dirty="0" err="1" smtClean="0"/>
              <a:t>Manegement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90600"/>
            <a:ext cx="8019288" cy="5257800"/>
          </a:xfrm>
        </p:spPr>
        <p:txBody>
          <a:bodyPr>
            <a:normAutofit fontScale="92500" lnSpcReduction="10000"/>
          </a:bodyPr>
          <a:lstStyle/>
          <a:p>
            <a:pPr marL="596646" indent="-514350">
              <a:buNone/>
            </a:pPr>
            <a:r>
              <a:rPr lang="ro-RO" b="1" u="sng" dirty="0" smtClean="0"/>
              <a:t>1. </a:t>
            </a:r>
            <a:r>
              <a:rPr lang="en-US" b="1" u="sng" dirty="0" err="1" smtClean="0"/>
              <a:t>Evaluare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paraclinica</a:t>
            </a:r>
            <a:r>
              <a:rPr lang="en-US" b="1" dirty="0" smtClean="0"/>
              <a:t>:</a:t>
            </a:r>
            <a:endParaRPr lang="ro-RO" b="1" dirty="0" smtClean="0"/>
          </a:p>
          <a:p>
            <a:pPr marL="596646" indent="-514350">
              <a:buNone/>
            </a:pPr>
            <a:endParaRPr lang="en-US" dirty="0" smtClean="0"/>
          </a:p>
          <a:p>
            <a:pPr lvl="0"/>
            <a:r>
              <a:rPr lang="en-US" dirty="0" err="1" smtClean="0"/>
              <a:t>Examen</a:t>
            </a:r>
            <a:r>
              <a:rPr lang="en-US" dirty="0" smtClean="0"/>
              <a:t> </a:t>
            </a:r>
            <a:r>
              <a:rPr lang="en-US" dirty="0" err="1" smtClean="0"/>
              <a:t>histopatologic</a:t>
            </a:r>
            <a:r>
              <a:rPr lang="en-US" dirty="0" smtClean="0"/>
              <a:t> –</a:t>
            </a:r>
            <a:r>
              <a:rPr lang="ro-RO" dirty="0" smtClean="0"/>
              <a:t> </a:t>
            </a:r>
            <a:r>
              <a:rPr lang="en-US" dirty="0" err="1" smtClean="0"/>
              <a:t>biopsi</a:t>
            </a:r>
            <a:r>
              <a:rPr lang="ro-RO" dirty="0" smtClean="0"/>
              <a:t>a</a:t>
            </a:r>
            <a:r>
              <a:rPr lang="en-US" dirty="0" smtClean="0"/>
              <a:t> </a:t>
            </a:r>
            <a:r>
              <a:rPr lang="en-US" dirty="0" err="1" smtClean="0"/>
              <a:t>musculară</a:t>
            </a:r>
            <a:r>
              <a:rPr lang="en-US" dirty="0" smtClean="0"/>
              <a:t> </a:t>
            </a:r>
            <a:r>
              <a:rPr lang="en-US" dirty="0" err="1" smtClean="0"/>
              <a:t>permite</a:t>
            </a:r>
            <a:r>
              <a:rPr lang="en-US" dirty="0" smtClean="0"/>
              <a:t> </a:t>
            </a:r>
            <a:r>
              <a:rPr lang="en-US" dirty="0" err="1" smtClean="0"/>
              <a:t>evidenţierea</a:t>
            </a:r>
            <a:r>
              <a:rPr lang="en-US" dirty="0" smtClean="0"/>
              <a:t> </a:t>
            </a:r>
            <a:r>
              <a:rPr lang="en-US" dirty="0" err="1" smtClean="0"/>
              <a:t>depunerilor</a:t>
            </a:r>
            <a:r>
              <a:rPr lang="en-US" dirty="0" smtClean="0"/>
              <a:t> de </a:t>
            </a:r>
            <a:r>
              <a:rPr lang="en-US" dirty="0" err="1" smtClean="0"/>
              <a:t>glicogen</a:t>
            </a:r>
            <a:r>
              <a:rPr lang="en-US" dirty="0" smtClean="0"/>
              <a:t>,</a:t>
            </a:r>
          </a:p>
          <a:p>
            <a:pPr lvl="0"/>
            <a:r>
              <a:rPr lang="en-US" dirty="0" err="1" smtClean="0"/>
              <a:t>Testare</a:t>
            </a:r>
            <a:r>
              <a:rPr lang="en-US" dirty="0" smtClean="0"/>
              <a:t> </a:t>
            </a:r>
            <a:r>
              <a:rPr lang="en-US" dirty="0" err="1" smtClean="0"/>
              <a:t>genetica</a:t>
            </a:r>
            <a:r>
              <a:rPr lang="en-US" dirty="0" smtClean="0"/>
              <a:t> ADN;</a:t>
            </a:r>
          </a:p>
          <a:p>
            <a:pPr lvl="0"/>
            <a:r>
              <a:rPr lang="en-US" dirty="0" err="1" smtClean="0"/>
              <a:t>Radiografie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Ecografie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Teste</a:t>
            </a:r>
            <a:r>
              <a:rPr lang="en-US" dirty="0" smtClean="0"/>
              <a:t> </a:t>
            </a:r>
            <a:r>
              <a:rPr lang="en-US" dirty="0" err="1" smtClean="0"/>
              <a:t>respiratorii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Functia</a:t>
            </a:r>
            <a:r>
              <a:rPr lang="en-US" dirty="0" smtClean="0"/>
              <a:t> hepatica </a:t>
            </a:r>
            <a:r>
              <a:rPr lang="en-US" dirty="0" err="1" smtClean="0"/>
              <a:t>si</a:t>
            </a:r>
            <a:r>
              <a:rPr lang="en-US" dirty="0" smtClean="0"/>
              <a:t> cardiac</a:t>
            </a:r>
            <a:r>
              <a:rPr lang="ro-RO" dirty="0" smtClean="0"/>
              <a:t>ă</a:t>
            </a:r>
            <a:r>
              <a:rPr lang="en-US" dirty="0" smtClean="0"/>
              <a:t>;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81000"/>
            <a:ext cx="7498080" cy="715962"/>
          </a:xfrm>
        </p:spPr>
        <p:txBody>
          <a:bodyPr>
            <a:normAutofit fontScale="90000"/>
          </a:bodyPr>
          <a:lstStyle/>
          <a:p>
            <a:r>
              <a:rPr lang="en-US" b="1" u="sng" dirty="0" err="1" smtClean="0"/>
              <a:t>Manegement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8171688" cy="5257800"/>
          </a:xfrm>
        </p:spPr>
        <p:txBody>
          <a:bodyPr>
            <a:normAutofit lnSpcReduction="10000"/>
          </a:bodyPr>
          <a:lstStyle/>
          <a:p>
            <a:pPr marL="653796" indent="-571500">
              <a:buNone/>
            </a:pPr>
            <a:r>
              <a:rPr lang="en-US" b="1" u="sng" dirty="0" smtClean="0"/>
              <a:t>2.Tratamentul </a:t>
            </a:r>
            <a:r>
              <a:rPr lang="en-US" b="1" u="sng" dirty="0" err="1" smtClean="0"/>
              <a:t>medicamentos</a:t>
            </a:r>
            <a:r>
              <a:rPr lang="ro-RO" b="1" u="sng" dirty="0" smtClean="0"/>
              <a:t>:  </a:t>
            </a:r>
            <a:r>
              <a:rPr lang="en-US" dirty="0" err="1" smtClean="0"/>
              <a:t>substitu</a:t>
            </a:r>
            <a:r>
              <a:rPr lang="ro-RO" dirty="0" smtClean="0"/>
              <a:t>ț</a:t>
            </a:r>
            <a:r>
              <a:rPr lang="en-US" dirty="0" err="1" smtClean="0"/>
              <a:t>ie</a:t>
            </a:r>
            <a:r>
              <a:rPr lang="en-US" dirty="0" smtClean="0"/>
              <a:t> </a:t>
            </a:r>
            <a:r>
              <a:rPr lang="en-US" dirty="0" err="1" smtClean="0"/>
              <a:t>enzimatica</a:t>
            </a:r>
            <a:r>
              <a:rPr lang="en-US" dirty="0" smtClean="0"/>
              <a:t> cu </a:t>
            </a:r>
            <a:r>
              <a:rPr lang="en-US" dirty="0" err="1" smtClean="0"/>
              <a:t>Myozyme</a:t>
            </a:r>
            <a:r>
              <a:rPr lang="en-US" dirty="0" smtClean="0"/>
              <a:t> 20mg/kg/</a:t>
            </a:r>
            <a:r>
              <a:rPr lang="en-US" dirty="0" err="1" smtClean="0"/>
              <a:t>corp</a:t>
            </a:r>
            <a:r>
              <a:rPr lang="en-US" dirty="0" smtClean="0"/>
              <a:t> </a:t>
            </a:r>
            <a:r>
              <a:rPr lang="en-US" dirty="0" err="1" smtClean="0"/>
              <a:t>administrat</a:t>
            </a:r>
            <a:r>
              <a:rPr lang="en-US" dirty="0" smtClean="0"/>
              <a:t> in </a:t>
            </a:r>
            <a:r>
              <a:rPr lang="en-US" dirty="0" err="1" smtClean="0"/>
              <a:t>perfuzie</a:t>
            </a:r>
            <a:r>
              <a:rPr lang="en-US" dirty="0" smtClean="0"/>
              <a:t> iv la </a:t>
            </a:r>
            <a:r>
              <a:rPr lang="en-US" dirty="0" err="1" smtClean="0"/>
              <a:t>doua</a:t>
            </a:r>
            <a:r>
              <a:rPr lang="en-US" dirty="0" smtClean="0"/>
              <a:t> </a:t>
            </a:r>
            <a:r>
              <a:rPr lang="en-US" dirty="0" err="1" smtClean="0"/>
              <a:t>saptamani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  </a:t>
            </a:r>
          </a:p>
          <a:p>
            <a:pPr marL="596646" indent="-514350">
              <a:buNone/>
            </a:pPr>
            <a:r>
              <a:rPr lang="en-US" b="1" u="sng" dirty="0" smtClean="0"/>
              <a:t>3.Consultatii </a:t>
            </a:r>
            <a:r>
              <a:rPr lang="en-US" b="1" u="sng" dirty="0" err="1" smtClean="0"/>
              <a:t>interdisciplinare</a:t>
            </a:r>
            <a:r>
              <a:rPr lang="en-US" b="1" dirty="0" smtClean="0"/>
              <a:t>:</a:t>
            </a:r>
          </a:p>
          <a:p>
            <a:pPr lvl="0"/>
            <a:r>
              <a:rPr lang="en-US" dirty="0" err="1" smtClean="0"/>
              <a:t>Evaluare</a:t>
            </a:r>
            <a:r>
              <a:rPr lang="en-US" dirty="0" smtClean="0"/>
              <a:t> </a:t>
            </a:r>
            <a:r>
              <a:rPr lang="en-US" dirty="0" err="1" smtClean="0"/>
              <a:t>neuropsihica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Evaluare</a:t>
            </a:r>
            <a:r>
              <a:rPr lang="en-US" dirty="0" smtClean="0"/>
              <a:t> </a:t>
            </a:r>
            <a:r>
              <a:rPr lang="en-US" dirty="0" err="1" smtClean="0"/>
              <a:t>pneumologica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Evaluare</a:t>
            </a:r>
            <a:r>
              <a:rPr lang="en-US" dirty="0" smtClean="0"/>
              <a:t> </a:t>
            </a:r>
            <a:r>
              <a:rPr lang="en-US" dirty="0" err="1" smtClean="0"/>
              <a:t>cardiaca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Fizo-Kinetoterapie</a:t>
            </a:r>
            <a:r>
              <a:rPr lang="en-US" dirty="0" smtClean="0"/>
              <a:t>;</a:t>
            </a:r>
          </a:p>
          <a:p>
            <a:pPr lvl="0"/>
            <a:r>
              <a:rPr lang="en-US" dirty="0" err="1" smtClean="0"/>
              <a:t>Terapie</a:t>
            </a:r>
            <a:r>
              <a:rPr lang="en-US" dirty="0" smtClean="0"/>
              <a:t> </a:t>
            </a:r>
            <a:r>
              <a:rPr lang="en-US" dirty="0" err="1" smtClean="0"/>
              <a:t>respiratorie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09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err="1" smtClean="0"/>
              <a:t>Evolutie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si</a:t>
            </a:r>
            <a:r>
              <a:rPr lang="en-US" b="1" u="sng" dirty="0" smtClean="0"/>
              <a:t> prognostic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48006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b="1" dirty="0" smtClean="0"/>
              <a:t>Forma cu debut </a:t>
            </a:r>
            <a:r>
              <a:rPr lang="en-US" b="1" dirty="0" err="1" smtClean="0"/>
              <a:t>infantil</a:t>
            </a:r>
            <a:r>
              <a:rPr lang="en-US" dirty="0" smtClean="0"/>
              <a:t> </a:t>
            </a:r>
            <a:r>
              <a:rPr lang="ro-RO" dirty="0" smtClean="0"/>
              <a:t>prezintă evoluție </a:t>
            </a:r>
            <a:r>
              <a:rPr lang="en-US" dirty="0" err="1" smtClean="0"/>
              <a:t>rapidă</a:t>
            </a:r>
            <a:r>
              <a:rPr lang="en-US" dirty="0" smtClean="0"/>
              <a:t> </a:t>
            </a:r>
            <a:r>
              <a:rPr lang="ro-RO" dirty="0" smtClean="0"/>
              <a:t>iar s</a:t>
            </a:r>
            <a:r>
              <a:rPr lang="en-US" dirty="0" err="1" smtClean="0"/>
              <a:t>peranţ</a:t>
            </a:r>
            <a:r>
              <a:rPr lang="ro-RO" dirty="0" smtClean="0"/>
              <a:t>a</a:t>
            </a:r>
            <a:r>
              <a:rPr lang="en-US" dirty="0" smtClean="0"/>
              <a:t> de </a:t>
            </a:r>
            <a:r>
              <a:rPr lang="en-US" dirty="0" err="1" smtClean="0"/>
              <a:t>viaţă</a:t>
            </a:r>
            <a:r>
              <a:rPr lang="ro-RO" dirty="0" smtClean="0"/>
              <a:t> este</a:t>
            </a:r>
            <a:r>
              <a:rPr lang="en-US" dirty="0" smtClean="0"/>
              <a:t> </a:t>
            </a:r>
            <a:r>
              <a:rPr lang="en-US" dirty="0" err="1" smtClean="0"/>
              <a:t>foarte</a:t>
            </a:r>
            <a:r>
              <a:rPr lang="en-US" dirty="0" smtClean="0"/>
              <a:t> </a:t>
            </a:r>
            <a:r>
              <a:rPr lang="en-US" dirty="0" err="1" smtClean="0"/>
              <a:t>scurtă</a:t>
            </a:r>
            <a:r>
              <a:rPr lang="en-US" dirty="0" smtClean="0"/>
              <a:t>. </a:t>
            </a:r>
            <a:endParaRPr lang="ro-RO" dirty="0" smtClean="0"/>
          </a:p>
          <a:p>
            <a:pPr marL="82296" indent="0">
              <a:buNone/>
            </a:pPr>
            <a:endParaRPr lang="ro-RO" dirty="0" smtClean="0"/>
          </a:p>
          <a:p>
            <a:pPr marL="82296" indent="0">
              <a:buNone/>
            </a:pPr>
            <a:r>
              <a:rPr lang="en-US" dirty="0" err="1" smtClean="0"/>
              <a:t>Decesul</a:t>
            </a:r>
            <a:r>
              <a:rPr lang="en-US" dirty="0" smtClean="0"/>
              <a:t> </a:t>
            </a:r>
            <a:r>
              <a:rPr lang="en-US" dirty="0" err="1" smtClean="0"/>
              <a:t>survine</a:t>
            </a:r>
            <a:r>
              <a:rPr lang="en-US" dirty="0" smtClean="0"/>
              <a:t> </a:t>
            </a:r>
            <a:r>
              <a:rPr lang="en-US" dirty="0" err="1" smtClean="0"/>
              <a:t>în</a:t>
            </a:r>
            <a:r>
              <a:rPr lang="en-US" dirty="0" smtClean="0"/>
              <a:t> general </a:t>
            </a:r>
            <a:r>
              <a:rPr lang="en-US" dirty="0" err="1" smtClean="0"/>
              <a:t>datorită</a:t>
            </a:r>
            <a:r>
              <a:rPr lang="en-US" dirty="0" smtClean="0"/>
              <a:t> </a:t>
            </a:r>
            <a:r>
              <a:rPr lang="en-US" dirty="0" err="1" smtClean="0"/>
              <a:t>insuficienţei</a:t>
            </a:r>
            <a:r>
              <a:rPr lang="en-US" dirty="0" smtClean="0"/>
              <a:t> </a:t>
            </a:r>
            <a:r>
              <a:rPr lang="en-US" dirty="0" err="1" smtClean="0"/>
              <a:t>cardiace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/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respiratorii</a:t>
            </a:r>
            <a:r>
              <a:rPr lang="en-US" dirty="0" smtClean="0"/>
              <a:t> </a:t>
            </a:r>
            <a:r>
              <a:rPr lang="en-US" dirty="0" err="1" smtClean="0"/>
              <a:t>înainte</a:t>
            </a:r>
            <a:r>
              <a:rPr lang="en-US" dirty="0" smtClean="0"/>
              <a:t> de </a:t>
            </a:r>
            <a:r>
              <a:rPr lang="en-US" dirty="0" err="1" smtClean="0"/>
              <a:t>împlinirea</a:t>
            </a:r>
            <a:r>
              <a:rPr lang="en-US" dirty="0" smtClean="0"/>
              <a:t> </a:t>
            </a:r>
            <a:r>
              <a:rPr lang="en-US" dirty="0" err="1" smtClean="0"/>
              <a:t>primului</a:t>
            </a:r>
            <a:r>
              <a:rPr lang="en-US" dirty="0" smtClean="0"/>
              <a:t> an de </a:t>
            </a:r>
            <a:r>
              <a:rPr lang="en-US" dirty="0" err="1" smtClean="0"/>
              <a:t>viaţă</a:t>
            </a:r>
            <a:r>
              <a:rPr lang="en-US" dirty="0" smtClean="0"/>
              <a:t>.</a:t>
            </a:r>
          </a:p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err="1" smtClean="0"/>
              <a:t>Evolutie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si</a:t>
            </a:r>
            <a:r>
              <a:rPr lang="en-US" b="1" u="sng" dirty="0" smtClean="0"/>
              <a:t> prognostic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143000"/>
            <a:ext cx="7866888" cy="5105400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r>
              <a:rPr lang="ro-RO" b="1" dirty="0" smtClean="0"/>
              <a:t>In f</a:t>
            </a:r>
            <a:r>
              <a:rPr lang="en-US" b="1" dirty="0" err="1" smtClean="0"/>
              <a:t>orma</a:t>
            </a:r>
            <a:r>
              <a:rPr lang="en-US" b="1" dirty="0" smtClean="0"/>
              <a:t> cu debut </a:t>
            </a:r>
            <a:r>
              <a:rPr lang="en-US" b="1" dirty="0" err="1" smtClean="0"/>
              <a:t>tardiv</a:t>
            </a:r>
            <a:r>
              <a:rPr lang="en-US" dirty="0" smtClean="0"/>
              <a:t> </a:t>
            </a:r>
            <a:r>
              <a:rPr lang="en-US" dirty="0" err="1" smtClean="0"/>
              <a:t>progresia</a:t>
            </a:r>
            <a:r>
              <a:rPr lang="en-US" dirty="0" smtClean="0"/>
              <a:t> </a:t>
            </a:r>
            <a:r>
              <a:rPr lang="en-US" dirty="0" err="1" smtClean="0"/>
              <a:t>bolii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mult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lentă</a:t>
            </a:r>
            <a:r>
              <a:rPr lang="en-US" dirty="0" smtClean="0"/>
              <a:t>. </a:t>
            </a:r>
            <a:endParaRPr lang="ro-RO" dirty="0" smtClean="0"/>
          </a:p>
          <a:p>
            <a:pPr marL="82296" indent="0">
              <a:buNone/>
            </a:pPr>
            <a:r>
              <a:rPr lang="en-US" dirty="0" err="1" smtClean="0"/>
              <a:t>Evoluţia</a:t>
            </a:r>
            <a:r>
              <a:rPr lang="en-US" dirty="0" smtClean="0"/>
              <a:t> </a:t>
            </a:r>
            <a:r>
              <a:rPr lang="en-US" dirty="0" err="1" smtClean="0"/>
              <a:t>naturală</a:t>
            </a:r>
            <a:r>
              <a:rPr lang="en-US" dirty="0" smtClean="0"/>
              <a:t> a </a:t>
            </a:r>
            <a:r>
              <a:rPr lang="en-US" dirty="0" err="1" smtClean="0"/>
              <a:t>acestei</a:t>
            </a:r>
            <a:r>
              <a:rPr lang="en-US" dirty="0" smtClean="0"/>
              <a:t> </a:t>
            </a:r>
            <a:r>
              <a:rPr lang="en-US" dirty="0" err="1" smtClean="0"/>
              <a:t>forme</a:t>
            </a:r>
            <a:r>
              <a:rPr lang="en-US" dirty="0" smtClean="0"/>
              <a:t>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extrem</a:t>
            </a:r>
            <a:r>
              <a:rPr lang="en-US" dirty="0" smtClean="0"/>
              <a:t> de </a:t>
            </a:r>
            <a:r>
              <a:rPr lang="en-US" dirty="0" err="1" smtClean="0"/>
              <a:t>variabilă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</a:t>
            </a:r>
            <a:r>
              <a:rPr lang="en-US" dirty="0" err="1" smtClean="0"/>
              <a:t>imprevizibilă</a:t>
            </a:r>
            <a:r>
              <a:rPr lang="en-US" dirty="0" smtClean="0"/>
              <a:t>, </a:t>
            </a:r>
            <a:r>
              <a:rPr lang="en-US" dirty="0" err="1" smtClean="0"/>
              <a:t>unii</a:t>
            </a:r>
            <a:r>
              <a:rPr lang="en-US" dirty="0" smtClean="0"/>
              <a:t> </a:t>
            </a:r>
            <a:r>
              <a:rPr lang="en-US" dirty="0" err="1" smtClean="0"/>
              <a:t>pacienţi</a:t>
            </a:r>
            <a:r>
              <a:rPr lang="en-US" dirty="0" smtClean="0"/>
              <a:t> </a:t>
            </a:r>
            <a:r>
              <a:rPr lang="en-US" dirty="0" err="1" smtClean="0"/>
              <a:t>suferind</a:t>
            </a:r>
            <a:r>
              <a:rPr lang="en-US" dirty="0" smtClean="0"/>
              <a:t> o </a:t>
            </a:r>
            <a:r>
              <a:rPr lang="en-US" dirty="0" err="1" smtClean="0"/>
              <a:t>deteriorare</a:t>
            </a:r>
            <a:r>
              <a:rPr lang="en-US" dirty="0" smtClean="0"/>
              <a:t> </a:t>
            </a:r>
            <a:r>
              <a:rPr lang="en-US" dirty="0" err="1" smtClean="0"/>
              <a:t>rapidă</a:t>
            </a:r>
            <a:r>
              <a:rPr lang="en-US" dirty="0" smtClean="0"/>
              <a:t> a </a:t>
            </a:r>
            <a:r>
              <a:rPr lang="en-US" dirty="0" err="1" smtClean="0"/>
              <a:t>funcţiei</a:t>
            </a:r>
            <a:r>
              <a:rPr lang="en-US" dirty="0" smtClean="0"/>
              <a:t> </a:t>
            </a:r>
            <a:r>
              <a:rPr lang="en-US" dirty="0" err="1" smtClean="0"/>
              <a:t>musculaturii</a:t>
            </a:r>
            <a:r>
              <a:rPr lang="en-US" dirty="0" smtClean="0"/>
              <a:t> </a:t>
            </a:r>
            <a:r>
              <a:rPr lang="en-US" dirty="0" err="1" smtClean="0"/>
              <a:t>scheletice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</a:t>
            </a:r>
            <a:r>
              <a:rPr lang="en-US" dirty="0" err="1" smtClean="0"/>
              <a:t>respiratorii</a:t>
            </a:r>
            <a:r>
              <a:rPr lang="en-US" dirty="0" smtClean="0"/>
              <a:t> care duce la </a:t>
            </a:r>
            <a:r>
              <a:rPr lang="en-US" dirty="0" err="1" smtClean="0"/>
              <a:t>pierderea</a:t>
            </a:r>
            <a:r>
              <a:rPr lang="en-US" dirty="0" smtClean="0"/>
              <a:t> </a:t>
            </a:r>
            <a:r>
              <a:rPr lang="en-US" dirty="0" err="1" smtClean="0"/>
              <a:t>capacităţii</a:t>
            </a:r>
            <a:r>
              <a:rPr lang="en-US" dirty="0" smtClean="0"/>
              <a:t> de </a:t>
            </a:r>
            <a:r>
              <a:rPr lang="en-US" dirty="0" err="1" smtClean="0"/>
              <a:t>deplasare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</a:t>
            </a:r>
            <a:r>
              <a:rPr lang="en-US" dirty="0" err="1" smtClean="0"/>
              <a:t>insuficienţă</a:t>
            </a:r>
            <a:r>
              <a:rPr lang="en-US" dirty="0" smtClean="0"/>
              <a:t> </a:t>
            </a:r>
            <a:r>
              <a:rPr lang="en-US" dirty="0" err="1" smtClean="0"/>
              <a:t>respiratorie</a:t>
            </a:r>
            <a:r>
              <a:rPr lang="en-US" dirty="0" smtClean="0"/>
              <a:t>, </a:t>
            </a:r>
            <a:r>
              <a:rPr lang="en-US" dirty="0" err="1" smtClean="0"/>
              <a:t>alţii</a:t>
            </a:r>
            <a:r>
              <a:rPr lang="en-US" dirty="0" smtClean="0"/>
              <a:t> </a:t>
            </a:r>
            <a:r>
              <a:rPr lang="en-US" dirty="0" err="1" smtClean="0"/>
              <a:t>progresând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lent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chiar</a:t>
            </a:r>
            <a:r>
              <a:rPr lang="en-US" dirty="0" smtClean="0"/>
              <a:t> </a:t>
            </a:r>
            <a:r>
              <a:rPr lang="en-US" dirty="0" err="1" smtClean="0"/>
              <a:t>prezentând</a:t>
            </a:r>
            <a:r>
              <a:rPr lang="en-US" dirty="0" smtClean="0"/>
              <a:t> o </a:t>
            </a:r>
            <a:r>
              <a:rPr lang="en-US" dirty="0" err="1" smtClean="0"/>
              <a:t>disociere</a:t>
            </a:r>
            <a:r>
              <a:rPr lang="en-US" dirty="0" smtClean="0"/>
              <a:t> </a:t>
            </a:r>
            <a:r>
              <a:rPr lang="en-US" dirty="0" err="1" smtClean="0"/>
              <a:t>între</a:t>
            </a:r>
            <a:r>
              <a:rPr lang="en-US" dirty="0" smtClean="0"/>
              <a:t> </a:t>
            </a:r>
            <a:r>
              <a:rPr lang="en-US" dirty="0" err="1" smtClean="0"/>
              <a:t>progresia</a:t>
            </a:r>
            <a:r>
              <a:rPr lang="en-US" dirty="0" smtClean="0"/>
              <a:t> </a:t>
            </a:r>
            <a:r>
              <a:rPr lang="en-US" dirty="0" err="1" smtClean="0"/>
              <a:t>afectării</a:t>
            </a:r>
            <a:r>
              <a:rPr lang="en-US" dirty="0" smtClean="0"/>
              <a:t> </a:t>
            </a:r>
            <a:r>
              <a:rPr lang="en-US" dirty="0" err="1" smtClean="0"/>
              <a:t>musculaturii</a:t>
            </a:r>
            <a:r>
              <a:rPr lang="en-US" dirty="0" smtClean="0"/>
              <a:t> </a:t>
            </a:r>
            <a:r>
              <a:rPr lang="en-US" dirty="0" err="1" smtClean="0"/>
              <a:t>scheletice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a </a:t>
            </a:r>
            <a:r>
              <a:rPr lang="en-US" dirty="0" err="1" smtClean="0"/>
              <a:t>celei</a:t>
            </a:r>
            <a:r>
              <a:rPr lang="en-US" dirty="0" smtClean="0"/>
              <a:t> </a:t>
            </a:r>
            <a:r>
              <a:rPr lang="en-US" dirty="0" err="1" smtClean="0"/>
              <a:t>respiratorii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0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u="sng" dirty="0" err="1" smtClean="0"/>
              <a:t>Evolutie</a:t>
            </a:r>
            <a:r>
              <a:rPr lang="en-US" b="1" u="sng" dirty="0" smtClean="0"/>
              <a:t> </a:t>
            </a:r>
            <a:r>
              <a:rPr lang="en-US" b="1" u="sng" dirty="0" err="1" smtClean="0"/>
              <a:t>si</a:t>
            </a:r>
            <a:r>
              <a:rPr lang="en-US" b="1" u="sng" dirty="0" smtClean="0"/>
              <a:t> prognostic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143000"/>
            <a:ext cx="7866888" cy="51054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ro-RO" dirty="0" smtClean="0"/>
          </a:p>
          <a:p>
            <a:pPr marL="82296" indent="0">
              <a:buNone/>
            </a:pPr>
            <a:r>
              <a:rPr lang="en-US" dirty="0" smtClean="0"/>
              <a:t>A </a:t>
            </a:r>
            <a:r>
              <a:rPr lang="en-US" dirty="0" err="1" smtClean="0"/>
              <a:t>fost</a:t>
            </a:r>
            <a:r>
              <a:rPr lang="en-US" dirty="0" smtClean="0"/>
              <a:t> </a:t>
            </a:r>
            <a:r>
              <a:rPr lang="en-US" dirty="0" err="1" smtClean="0"/>
              <a:t>descrisă</a:t>
            </a:r>
            <a:r>
              <a:rPr lang="en-US" dirty="0" smtClean="0"/>
              <a:t> o </a:t>
            </a:r>
            <a:r>
              <a:rPr lang="en-US" dirty="0" err="1" smtClean="0"/>
              <a:t>formă</a:t>
            </a:r>
            <a:r>
              <a:rPr lang="en-US" dirty="0" smtClean="0"/>
              <a:t> </a:t>
            </a:r>
            <a:r>
              <a:rPr lang="en-US" dirty="0" err="1" smtClean="0"/>
              <a:t>atipică</a:t>
            </a:r>
            <a:r>
              <a:rPr lang="en-US" dirty="0" smtClean="0"/>
              <a:t>, cu </a:t>
            </a:r>
            <a:r>
              <a:rPr lang="en-US" dirty="0" err="1" smtClean="0"/>
              <a:t>progresie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lentă</a:t>
            </a:r>
            <a:r>
              <a:rPr lang="en-US" dirty="0" smtClean="0"/>
              <a:t> a </a:t>
            </a:r>
            <a:r>
              <a:rPr lang="en-US" dirty="0" err="1" smtClean="0"/>
              <a:t>bolii</a:t>
            </a:r>
            <a:r>
              <a:rPr lang="en-US" dirty="0" smtClean="0"/>
              <a:t> </a:t>
            </a:r>
            <a:r>
              <a:rPr lang="en-US" dirty="0" err="1" smtClean="0"/>
              <a:t>Pompe</a:t>
            </a:r>
            <a:r>
              <a:rPr lang="en-US" dirty="0" smtClean="0"/>
              <a:t> cu debut </a:t>
            </a:r>
            <a:r>
              <a:rPr lang="en-US" dirty="0" err="1" smtClean="0"/>
              <a:t>infantil</a:t>
            </a:r>
            <a:r>
              <a:rPr lang="en-US" dirty="0" smtClean="0"/>
              <a:t>, care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caracterizată</a:t>
            </a:r>
            <a:r>
              <a:rPr lang="en-US" dirty="0" smtClean="0"/>
              <a:t> </a:t>
            </a:r>
            <a:r>
              <a:rPr lang="en-US" dirty="0" err="1" smtClean="0"/>
              <a:t>printr</a:t>
            </a:r>
            <a:r>
              <a:rPr lang="en-US" dirty="0" smtClean="0"/>
              <a:t>-o </a:t>
            </a:r>
            <a:r>
              <a:rPr lang="en-US" dirty="0" err="1" smtClean="0"/>
              <a:t>cardiomiopatie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puţin</a:t>
            </a:r>
            <a:r>
              <a:rPr lang="en-US" dirty="0" smtClean="0"/>
              <a:t> </a:t>
            </a:r>
            <a:r>
              <a:rPr lang="en-US" dirty="0" err="1" smtClean="0"/>
              <a:t>severă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, </a:t>
            </a:r>
            <a:r>
              <a:rPr lang="en-US" dirty="0" err="1" smtClean="0"/>
              <a:t>în</a:t>
            </a:r>
            <a:r>
              <a:rPr lang="en-US" dirty="0" smtClean="0"/>
              <a:t> </a:t>
            </a:r>
            <a:r>
              <a:rPr lang="en-US" dirty="0" err="1" smtClean="0"/>
              <a:t>consecinţă</a:t>
            </a:r>
            <a:r>
              <a:rPr lang="en-US" dirty="0" smtClean="0"/>
              <a:t>, o </a:t>
            </a:r>
            <a:r>
              <a:rPr lang="en-US" dirty="0" err="1" smtClean="0"/>
              <a:t>perioadă</a:t>
            </a:r>
            <a:r>
              <a:rPr lang="en-US" dirty="0" smtClean="0"/>
              <a:t> de </a:t>
            </a:r>
            <a:r>
              <a:rPr lang="en-US" dirty="0" err="1" smtClean="0"/>
              <a:t>supravieţuire</a:t>
            </a:r>
            <a:r>
              <a:rPr lang="en-US" dirty="0" smtClean="0"/>
              <a:t> </a:t>
            </a:r>
            <a:r>
              <a:rPr lang="en-US" dirty="0" err="1" smtClean="0"/>
              <a:t>mai</a:t>
            </a:r>
            <a:r>
              <a:rPr lang="en-US" dirty="0" smtClean="0"/>
              <a:t> </a:t>
            </a:r>
            <a:r>
              <a:rPr lang="en-US" dirty="0" err="1" smtClean="0"/>
              <a:t>lungă</a:t>
            </a:r>
            <a:r>
              <a:rPr lang="en-US" dirty="0" smtClean="0"/>
              <a:t>.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Sfatul</a:t>
            </a:r>
            <a:r>
              <a:rPr lang="en-US" b="1" dirty="0" smtClean="0"/>
              <a:t> genetic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295400"/>
            <a:ext cx="7498080" cy="495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 </a:t>
            </a:r>
            <a:r>
              <a:rPr lang="en-US" sz="2800" dirty="0" err="1" smtClean="0"/>
              <a:t>Boala</a:t>
            </a:r>
            <a:r>
              <a:rPr lang="en-US" sz="2800" dirty="0" smtClean="0"/>
              <a:t> </a:t>
            </a:r>
            <a:r>
              <a:rPr lang="en-US" sz="2800" dirty="0" err="1" smtClean="0"/>
              <a:t>Pompe</a:t>
            </a:r>
            <a:r>
              <a:rPr lang="en-US" sz="2800" dirty="0" smtClean="0"/>
              <a:t> se </a:t>
            </a:r>
            <a:r>
              <a:rPr lang="en-US" sz="2800" dirty="0" err="1" smtClean="0"/>
              <a:t>transmite</a:t>
            </a:r>
            <a:r>
              <a:rPr lang="en-US" sz="2800" dirty="0" smtClean="0"/>
              <a:t> </a:t>
            </a:r>
            <a:r>
              <a:rPr lang="ro-RO" sz="2800" dirty="0" smtClean="0"/>
              <a:t>AR</a:t>
            </a:r>
            <a:r>
              <a:rPr lang="en-US" sz="2800" dirty="0" smtClean="0"/>
              <a:t>, </a:t>
            </a:r>
            <a:r>
              <a:rPr lang="en-US" sz="2800" dirty="0" err="1" smtClean="0"/>
              <a:t>ceea</a:t>
            </a:r>
            <a:r>
              <a:rPr lang="en-US" sz="2800" dirty="0" smtClean="0"/>
              <a:t> </a:t>
            </a:r>
            <a:r>
              <a:rPr lang="en-US" sz="2800" dirty="0" err="1" smtClean="0"/>
              <a:t>ce</a:t>
            </a:r>
            <a:r>
              <a:rPr lang="en-US" sz="2800" dirty="0" smtClean="0"/>
              <a:t> </a:t>
            </a:r>
            <a:r>
              <a:rPr lang="en-US" sz="2800" dirty="0" err="1" smtClean="0"/>
              <a:t>înseamnă</a:t>
            </a:r>
            <a:r>
              <a:rPr lang="en-US" sz="2800" dirty="0" smtClean="0"/>
              <a:t> </a:t>
            </a:r>
            <a:r>
              <a:rPr lang="en-US" sz="2800" dirty="0" err="1" smtClean="0"/>
              <a:t>că</a:t>
            </a:r>
            <a:r>
              <a:rPr lang="en-US" sz="2800" dirty="0" smtClean="0"/>
              <a:t> </a:t>
            </a:r>
            <a:r>
              <a:rPr lang="en-US" sz="2800" dirty="0" err="1" smtClean="0"/>
              <a:t>părinţii</a:t>
            </a:r>
            <a:r>
              <a:rPr lang="en-US" sz="2800" dirty="0" smtClean="0"/>
              <a:t> </a:t>
            </a:r>
            <a:r>
              <a:rPr lang="en-US" sz="2800" dirty="0" err="1" smtClean="0"/>
              <a:t>sunt</a:t>
            </a:r>
            <a:r>
              <a:rPr lang="en-US" sz="2800" dirty="0" smtClean="0"/>
              <a:t> </a:t>
            </a:r>
            <a:r>
              <a:rPr lang="en-US" sz="2800" dirty="0" err="1" smtClean="0"/>
              <a:t>în</a:t>
            </a:r>
            <a:r>
              <a:rPr lang="en-US" sz="2800" dirty="0" smtClean="0"/>
              <a:t> general </a:t>
            </a:r>
            <a:r>
              <a:rPr lang="en-US" sz="2800" dirty="0" err="1" smtClean="0"/>
              <a:t>purtători</a:t>
            </a:r>
            <a:r>
              <a:rPr lang="en-US" sz="2800" dirty="0" smtClean="0"/>
              <a:t> </a:t>
            </a:r>
            <a:r>
              <a:rPr lang="en-US" sz="2800" dirty="0" err="1" smtClean="0"/>
              <a:t>sănătoşi</a:t>
            </a:r>
            <a:r>
              <a:rPr lang="en-US" sz="2800" dirty="0" smtClean="0"/>
              <a:t> </a:t>
            </a:r>
            <a:r>
              <a:rPr lang="en-US" sz="2800" dirty="0" err="1" smtClean="0"/>
              <a:t>ai</a:t>
            </a:r>
            <a:r>
              <a:rPr lang="en-US" sz="2800" dirty="0" smtClean="0"/>
              <a:t> </a:t>
            </a:r>
            <a:r>
              <a:rPr lang="en-US" sz="2800" dirty="0" err="1" smtClean="0"/>
              <a:t>mutaţiei</a:t>
            </a:r>
            <a:r>
              <a:rPr lang="en-US" sz="2800" dirty="0" smtClean="0"/>
              <a:t>. </a:t>
            </a:r>
            <a:r>
              <a:rPr lang="en-US" sz="2800" dirty="0" err="1" smtClean="0"/>
              <a:t>În</a:t>
            </a:r>
            <a:r>
              <a:rPr lang="en-US" sz="2800" dirty="0" smtClean="0"/>
              <a:t> </a:t>
            </a:r>
            <a:r>
              <a:rPr lang="en-US" sz="2800" dirty="0" err="1" smtClean="0"/>
              <a:t>acest</a:t>
            </a:r>
            <a:r>
              <a:rPr lang="en-US" sz="2800" dirty="0" smtClean="0"/>
              <a:t> </a:t>
            </a:r>
            <a:r>
              <a:rPr lang="en-US" sz="2800" dirty="0" err="1" smtClean="0"/>
              <a:t>fel</a:t>
            </a:r>
            <a:r>
              <a:rPr lang="en-US" sz="2800" dirty="0" smtClean="0"/>
              <a:t>, la </a:t>
            </a:r>
            <a:r>
              <a:rPr lang="en-US" sz="2800" dirty="0" err="1" smtClean="0"/>
              <a:t>fiecare</a:t>
            </a:r>
            <a:r>
              <a:rPr lang="en-US" sz="2800" dirty="0" smtClean="0"/>
              <a:t> </a:t>
            </a:r>
            <a:r>
              <a:rPr lang="en-US" sz="2800" dirty="0" err="1" smtClean="0"/>
              <a:t>sarcină</a:t>
            </a:r>
            <a:r>
              <a:rPr lang="en-US" sz="2800" dirty="0" smtClean="0"/>
              <a:t> </a:t>
            </a:r>
            <a:r>
              <a:rPr lang="en-US" sz="2800" dirty="0" err="1" smtClean="0"/>
              <a:t>există</a:t>
            </a:r>
            <a:r>
              <a:rPr lang="en-US" sz="2800" dirty="0" smtClean="0"/>
              <a:t> un </a:t>
            </a:r>
            <a:r>
              <a:rPr lang="en-US" sz="2800" dirty="0" err="1" smtClean="0"/>
              <a:t>risc</a:t>
            </a:r>
            <a:r>
              <a:rPr lang="en-US" sz="2800" dirty="0" smtClean="0"/>
              <a:t> de 25% </a:t>
            </a:r>
            <a:r>
              <a:rPr lang="en-US" sz="2800" dirty="0" err="1" smtClean="0"/>
              <a:t>pentru</a:t>
            </a:r>
            <a:r>
              <a:rPr lang="en-US" sz="2800" dirty="0" smtClean="0"/>
              <a:t> </a:t>
            </a:r>
            <a:r>
              <a:rPr lang="en-US" sz="2800" dirty="0" err="1" smtClean="0"/>
              <a:t>naşterea</a:t>
            </a:r>
            <a:r>
              <a:rPr lang="en-US" sz="2800" dirty="0" smtClean="0"/>
              <a:t> </a:t>
            </a:r>
            <a:r>
              <a:rPr lang="en-US" sz="2800" dirty="0" err="1" smtClean="0"/>
              <a:t>unui</a:t>
            </a:r>
            <a:r>
              <a:rPr lang="en-US" sz="2800" dirty="0" smtClean="0"/>
              <a:t> </a:t>
            </a:r>
            <a:r>
              <a:rPr lang="en-US" sz="2800" dirty="0" err="1" smtClean="0"/>
              <a:t>copil</a:t>
            </a:r>
            <a:r>
              <a:rPr lang="en-US" sz="2800" dirty="0" smtClean="0"/>
              <a:t> </a:t>
            </a:r>
            <a:r>
              <a:rPr lang="en-US" sz="2800" dirty="0" err="1" smtClean="0"/>
              <a:t>afectat</a:t>
            </a:r>
            <a:r>
              <a:rPr lang="en-US" sz="2800" dirty="0" smtClean="0"/>
              <a:t>. </a:t>
            </a:r>
          </a:p>
          <a:p>
            <a:pPr>
              <a:buNone/>
            </a:pPr>
            <a:r>
              <a:rPr lang="en-US" sz="2800" dirty="0" smtClean="0"/>
              <a:t> </a:t>
            </a:r>
          </a:p>
          <a:p>
            <a:r>
              <a:rPr lang="ro-RO" sz="2800" dirty="0" smtClean="0"/>
              <a:t>In familia cu istoric pozitiv pentru boala Pompe se poate realiza diagnostic antenatal.  </a:t>
            </a:r>
            <a:r>
              <a:rPr lang="en-US" sz="2800" dirty="0" err="1" smtClean="0"/>
              <a:t>Acordarea</a:t>
            </a:r>
            <a:r>
              <a:rPr lang="en-US" sz="2800" dirty="0" smtClean="0"/>
              <a:t> </a:t>
            </a:r>
            <a:r>
              <a:rPr lang="en-US" sz="2800" dirty="0" err="1" smtClean="0"/>
              <a:t>sfatului</a:t>
            </a:r>
            <a:r>
              <a:rPr lang="en-US" sz="2800" dirty="0" smtClean="0"/>
              <a:t> genetic </a:t>
            </a:r>
            <a:r>
              <a:rPr lang="ro-RO" sz="2800" dirty="0" smtClean="0"/>
              <a:t>și s</a:t>
            </a:r>
            <a:r>
              <a:rPr lang="en-US" sz="2800" dirty="0" err="1" smtClean="0"/>
              <a:t>creening-ul</a:t>
            </a:r>
            <a:r>
              <a:rPr lang="en-US" sz="2800" dirty="0" smtClean="0"/>
              <a:t> neonatal pot </a:t>
            </a:r>
            <a:r>
              <a:rPr lang="en-US" sz="2800" dirty="0" err="1" smtClean="0"/>
              <a:t>contribui</a:t>
            </a:r>
            <a:r>
              <a:rPr lang="en-US" sz="2800" dirty="0" smtClean="0"/>
              <a:t> la </a:t>
            </a:r>
            <a:r>
              <a:rPr lang="ro-RO" sz="2800" dirty="0" smtClean="0"/>
              <a:t>diagnosticarea precoce a </a:t>
            </a:r>
            <a:r>
              <a:rPr lang="en-US" sz="2800" dirty="0" err="1" smtClean="0"/>
              <a:t>bolii</a:t>
            </a:r>
            <a:r>
              <a:rPr lang="en-US" sz="2800" dirty="0" smtClean="0"/>
              <a:t>.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D1176-AEC9-4286-A190-B9D14157803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692</TotalTime>
  <Words>487</Words>
  <Application>Microsoft Office PowerPoint</Application>
  <PresentationFormat>On-screen Show (4:3)</PresentationFormat>
  <Paragraphs>121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Solstice</vt:lpstr>
      <vt:lpstr>PowerPoint Presentation</vt:lpstr>
      <vt:lpstr>Cuprins: </vt:lpstr>
      <vt:lpstr>Caracteristici clinice</vt:lpstr>
      <vt:lpstr>      Normal                         Boala </vt:lpstr>
      <vt:lpstr>Caracteristici clinice </vt:lpstr>
      <vt:lpstr>Caracteristici clinice </vt:lpstr>
      <vt:lpstr>  Caracteristici clinice </vt:lpstr>
      <vt:lpstr>Criterii de diagnostic a bolii </vt:lpstr>
      <vt:lpstr>Criterii de diagnostic a bolii </vt:lpstr>
      <vt:lpstr>Diagnostic diferential: </vt:lpstr>
      <vt:lpstr>Genetica moleculara </vt:lpstr>
      <vt:lpstr>Manegement </vt:lpstr>
      <vt:lpstr>Manegement </vt:lpstr>
      <vt:lpstr>Evolutie si prognostic </vt:lpstr>
      <vt:lpstr>Evolutie si prognostic </vt:lpstr>
      <vt:lpstr>Evolutie si prognostic </vt:lpstr>
      <vt:lpstr>Sfatul genetic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xt</dc:creator>
  <cp:lastModifiedBy>Gene</cp:lastModifiedBy>
  <cp:revision>47</cp:revision>
  <dcterms:created xsi:type="dcterms:W3CDTF">2015-01-16T19:01:26Z</dcterms:created>
  <dcterms:modified xsi:type="dcterms:W3CDTF">2015-01-18T20:46:49Z</dcterms:modified>
</cp:coreProperties>
</file>