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1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B2ECE-9DA8-4DCA-B28F-D23D9611227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4A227F-9C02-42D6-AC1F-B5446833D1F7}">
      <dgm:prSet phldrT="[Text]" custT="1"/>
      <dgm:spPr/>
      <dgm:t>
        <a:bodyPr/>
        <a:lstStyle/>
        <a:p>
          <a:endParaRPr lang="en-US" sz="1200" b="1" u="sng" dirty="0" smtClean="0"/>
        </a:p>
        <a:p>
          <a:endParaRPr lang="en-US" sz="1200" b="1" u="sng" dirty="0" smtClean="0"/>
        </a:p>
        <a:p>
          <a:endParaRPr lang="en-US" sz="1200" b="1" u="sng" dirty="0" smtClean="0"/>
        </a:p>
        <a:p>
          <a:endParaRPr lang="en-US" sz="1200" b="1" u="sng" dirty="0" smtClean="0"/>
        </a:p>
        <a:p>
          <a:endParaRPr lang="en-US" sz="1200" b="1" u="sng" dirty="0" smtClean="0"/>
        </a:p>
        <a:p>
          <a:endParaRPr lang="en-US" sz="900" b="1" u="sng" dirty="0" smtClean="0"/>
        </a:p>
        <a:p>
          <a:r>
            <a:rPr lang="en-US" sz="900" b="1" u="sng" dirty="0" err="1" smtClean="0"/>
            <a:t>Evaluare</a:t>
          </a:r>
          <a:r>
            <a:rPr lang="en-US" sz="900" b="1" u="sng" dirty="0" smtClean="0"/>
            <a:t> </a:t>
          </a:r>
          <a:r>
            <a:rPr lang="en-US" sz="900" b="1" u="sng" dirty="0" err="1" smtClean="0"/>
            <a:t>paraclinica</a:t>
          </a:r>
          <a:r>
            <a:rPr lang="en-US" sz="900" b="1" u="sng" dirty="0" smtClean="0"/>
            <a:t>:</a:t>
          </a:r>
        </a:p>
        <a:p>
          <a:r>
            <a:rPr lang="en-US" sz="900" dirty="0" smtClean="0"/>
            <a:t>-</a:t>
          </a:r>
          <a:r>
            <a:rPr lang="en-US" sz="900" dirty="0" err="1" smtClean="0"/>
            <a:t>Hemoleugrama</a:t>
          </a:r>
          <a:r>
            <a:rPr lang="en-US" sz="900" dirty="0" smtClean="0"/>
            <a:t> </a:t>
          </a:r>
          <a:r>
            <a:rPr lang="en-US" sz="900" dirty="0" err="1" smtClean="0"/>
            <a:t>completa</a:t>
          </a:r>
          <a:r>
            <a:rPr lang="en-US" sz="900" dirty="0" smtClean="0"/>
            <a:t>,</a:t>
          </a:r>
        </a:p>
        <a:p>
          <a:r>
            <a:rPr lang="en-US" sz="900" dirty="0" smtClean="0"/>
            <a:t>-</a:t>
          </a:r>
          <a:r>
            <a:rPr lang="en-US" sz="900" dirty="0" err="1" smtClean="0"/>
            <a:t>Aspirat</a:t>
          </a:r>
          <a:r>
            <a:rPr lang="en-US" sz="900" dirty="0" smtClean="0"/>
            <a:t> </a:t>
          </a:r>
          <a:r>
            <a:rPr lang="en-US" sz="900" dirty="0" err="1" smtClean="0"/>
            <a:t>medular</a:t>
          </a:r>
          <a:r>
            <a:rPr lang="en-US" sz="900" dirty="0" smtClean="0"/>
            <a:t>,</a:t>
          </a:r>
        </a:p>
        <a:p>
          <a:r>
            <a:rPr lang="en-US" sz="900" dirty="0" smtClean="0"/>
            <a:t>-</a:t>
          </a:r>
          <a:r>
            <a:rPr lang="en-US" sz="900" dirty="0" err="1" smtClean="0"/>
            <a:t>Ionograma</a:t>
          </a:r>
          <a:r>
            <a:rPr lang="en-US" sz="900" dirty="0" smtClean="0"/>
            <a:t> </a:t>
          </a:r>
          <a:r>
            <a:rPr lang="en-US" sz="900" dirty="0" err="1" smtClean="0"/>
            <a:t>serica</a:t>
          </a:r>
          <a:r>
            <a:rPr lang="en-US" sz="900" dirty="0" smtClean="0"/>
            <a:t>, </a:t>
          </a:r>
          <a:r>
            <a:rPr lang="en-US" sz="900" dirty="0" err="1" smtClean="0"/>
            <a:t>urinara</a:t>
          </a:r>
          <a:r>
            <a:rPr lang="en-US" sz="900" dirty="0" smtClean="0"/>
            <a:t>,</a:t>
          </a:r>
        </a:p>
        <a:p>
          <a:r>
            <a:rPr lang="en-US" sz="900" dirty="0" smtClean="0"/>
            <a:t>-</a:t>
          </a:r>
          <a:r>
            <a:rPr lang="en-US" sz="900" dirty="0" err="1" smtClean="0"/>
            <a:t>Dozarea</a:t>
          </a:r>
          <a:r>
            <a:rPr lang="en-US" sz="900" dirty="0" smtClean="0"/>
            <a:t> </a:t>
          </a:r>
          <a:r>
            <a:rPr lang="en-US" sz="900" dirty="0" err="1" smtClean="0"/>
            <a:t>enzimei</a:t>
          </a:r>
          <a:r>
            <a:rPr lang="en-US" sz="900" dirty="0" smtClean="0"/>
            <a:t> </a:t>
          </a:r>
          <a:r>
            <a:rPr lang="en-US" sz="900" dirty="0" err="1" smtClean="0"/>
            <a:t>heparan</a:t>
          </a:r>
          <a:r>
            <a:rPr lang="en-US" sz="900" dirty="0" smtClean="0"/>
            <a:t> </a:t>
          </a:r>
          <a:r>
            <a:rPr lang="en-US" sz="900" dirty="0" err="1" smtClean="0"/>
            <a:t>sulfatului</a:t>
          </a:r>
          <a:endParaRPr lang="en-US" sz="900" dirty="0" smtClean="0"/>
        </a:p>
        <a:p>
          <a:r>
            <a:rPr lang="en-US" sz="900" dirty="0" smtClean="0"/>
            <a:t>-</a:t>
          </a:r>
          <a:r>
            <a:rPr lang="en-US" sz="900" dirty="0" err="1" smtClean="0"/>
            <a:t>Radiografii</a:t>
          </a:r>
          <a:r>
            <a:rPr lang="en-US" sz="900" dirty="0" smtClean="0"/>
            <a:t>  </a:t>
          </a:r>
          <a:r>
            <a:rPr lang="en-US" sz="900" dirty="0" err="1" smtClean="0"/>
            <a:t>coloana</a:t>
          </a:r>
          <a:r>
            <a:rPr lang="en-US" sz="900" dirty="0" smtClean="0"/>
            <a:t> </a:t>
          </a:r>
          <a:r>
            <a:rPr lang="en-US" sz="900" dirty="0" err="1" smtClean="0"/>
            <a:t>vertebrala</a:t>
          </a:r>
          <a:r>
            <a:rPr lang="en-US" sz="900" dirty="0" smtClean="0"/>
            <a:t> + </a:t>
          </a:r>
          <a:r>
            <a:rPr lang="en-US" sz="900" dirty="0" err="1" smtClean="0"/>
            <a:t>membre</a:t>
          </a:r>
          <a:r>
            <a:rPr lang="en-US" sz="900" dirty="0" smtClean="0"/>
            <a:t>,</a:t>
          </a:r>
        </a:p>
        <a:p>
          <a:r>
            <a:rPr lang="en-US" sz="900" dirty="0" smtClean="0"/>
            <a:t>-CT </a:t>
          </a:r>
          <a:r>
            <a:rPr lang="en-US" sz="900" dirty="0" err="1" smtClean="0"/>
            <a:t>cranio</a:t>
          </a:r>
          <a:r>
            <a:rPr lang="en-US" sz="900" dirty="0" smtClean="0"/>
            <a:t>-cerebral,</a:t>
          </a:r>
        </a:p>
        <a:p>
          <a:r>
            <a:rPr lang="en-US" sz="900" dirty="0" smtClean="0"/>
            <a:t>-EEG,</a:t>
          </a:r>
        </a:p>
        <a:p>
          <a:r>
            <a:rPr lang="en-US" sz="900" dirty="0" smtClean="0"/>
            <a:t>-</a:t>
          </a:r>
          <a:r>
            <a:rPr lang="en-US" sz="900" dirty="0" err="1" smtClean="0"/>
            <a:t>Biopsie</a:t>
          </a:r>
          <a:r>
            <a:rPr lang="en-US" sz="900" dirty="0" smtClean="0"/>
            <a:t> hepatica.</a:t>
          </a:r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>
            <a:solidFill>
              <a:schemeClr val="bg1"/>
            </a:solidFill>
          </a:endParaRPr>
        </a:p>
      </dgm:t>
    </dgm:pt>
    <dgm:pt modelId="{9BA62BF2-152B-4C84-B658-B7832EF71D77}" type="parTrans" cxnId="{509C4E0C-AB73-4B7F-B2BD-5E230646D488}">
      <dgm:prSet/>
      <dgm:spPr/>
      <dgm:t>
        <a:bodyPr/>
        <a:lstStyle/>
        <a:p>
          <a:endParaRPr lang="en-US"/>
        </a:p>
      </dgm:t>
    </dgm:pt>
    <dgm:pt modelId="{12627487-55EB-44F0-A154-1B776495D66C}" type="sibTrans" cxnId="{509C4E0C-AB73-4B7F-B2BD-5E230646D488}">
      <dgm:prSet/>
      <dgm:spPr/>
      <dgm:t>
        <a:bodyPr/>
        <a:lstStyle/>
        <a:p>
          <a:endParaRPr lang="en-US"/>
        </a:p>
      </dgm:t>
    </dgm:pt>
    <dgm:pt modelId="{845671FA-BBAB-4A94-9A74-3BCBB306EDA9}">
      <dgm:prSet phldrT="[Text]" custT="1"/>
      <dgm:spPr/>
      <dgm:t>
        <a:bodyPr/>
        <a:lstStyle/>
        <a:p>
          <a:r>
            <a:rPr lang="en-US" sz="1100" b="1" dirty="0" err="1" smtClean="0"/>
            <a:t>Testare</a:t>
          </a:r>
          <a:r>
            <a:rPr lang="en-US" sz="1100" b="1" dirty="0" smtClean="0"/>
            <a:t> </a:t>
          </a:r>
          <a:r>
            <a:rPr lang="en-US" sz="1100" b="1" dirty="0" err="1" smtClean="0"/>
            <a:t>genetica</a:t>
          </a:r>
          <a:r>
            <a:rPr lang="en-US" sz="1100" b="1" dirty="0" smtClean="0"/>
            <a:t> </a:t>
          </a:r>
          <a:r>
            <a:rPr lang="en-US" sz="1100" b="1" dirty="0" err="1" smtClean="0"/>
            <a:t>pentru</a:t>
          </a:r>
          <a:r>
            <a:rPr lang="en-US" sz="1100" b="1" dirty="0" smtClean="0"/>
            <a:t> </a:t>
          </a:r>
          <a:r>
            <a:rPr lang="en-US" sz="1100" b="1" dirty="0" err="1" smtClean="0"/>
            <a:t>Mucopolizaharidoza</a:t>
          </a:r>
          <a:r>
            <a:rPr lang="en-US" sz="1100" b="1" dirty="0" smtClean="0"/>
            <a:t> tip  III</a:t>
          </a:r>
          <a:endParaRPr lang="en-US" sz="1100" b="1" dirty="0"/>
        </a:p>
      </dgm:t>
    </dgm:pt>
    <dgm:pt modelId="{B4A27B61-BDCA-4FCF-85CB-846812BC9AEB}" type="parTrans" cxnId="{270E6A3F-01C0-4A7D-997B-C4C330FA3F96}">
      <dgm:prSet/>
      <dgm:spPr/>
      <dgm:t>
        <a:bodyPr/>
        <a:lstStyle/>
        <a:p>
          <a:endParaRPr lang="en-US"/>
        </a:p>
      </dgm:t>
    </dgm:pt>
    <dgm:pt modelId="{51D7BBC6-E35F-4A21-8FDE-FF54B7A47C0E}" type="sibTrans" cxnId="{270E6A3F-01C0-4A7D-997B-C4C330FA3F96}">
      <dgm:prSet/>
      <dgm:spPr/>
      <dgm:t>
        <a:bodyPr/>
        <a:lstStyle/>
        <a:p>
          <a:endParaRPr lang="en-US"/>
        </a:p>
      </dgm:t>
    </dgm:pt>
    <dgm:pt modelId="{A9A3BD44-AF1D-4C4C-A2EE-5D76E8138AE0}">
      <dgm:prSet phldrT="[Text]" custT="1"/>
      <dgm:spPr/>
      <dgm:t>
        <a:bodyPr/>
        <a:lstStyle/>
        <a:p>
          <a:r>
            <a:rPr lang="en-US" sz="1200" b="1" dirty="0" err="1" smtClean="0"/>
            <a:t>Reevaluare</a:t>
          </a:r>
          <a:r>
            <a:rPr lang="en-US" sz="1200" b="1" dirty="0" smtClean="0"/>
            <a:t> </a:t>
          </a:r>
          <a:r>
            <a:rPr lang="en-US" sz="1200" b="1" dirty="0" err="1" smtClean="0"/>
            <a:t>clinica</a:t>
          </a:r>
          <a:r>
            <a:rPr lang="en-US" sz="1200" b="1" dirty="0" smtClean="0"/>
            <a:t> </a:t>
          </a:r>
          <a:r>
            <a:rPr lang="en-US" sz="1200" b="1" dirty="0" err="1" smtClean="0"/>
            <a:t>pentru</a:t>
          </a:r>
          <a:r>
            <a:rPr lang="en-US" sz="1200" b="1" dirty="0" smtClean="0"/>
            <a:t> </a:t>
          </a:r>
          <a:r>
            <a:rPr lang="en-US" sz="1200" b="1" dirty="0" err="1" smtClean="0"/>
            <a:t>depistarea</a:t>
          </a:r>
          <a:r>
            <a:rPr lang="en-US" sz="1200" b="1" dirty="0" smtClean="0"/>
            <a:t> </a:t>
          </a:r>
          <a:r>
            <a:rPr lang="en-US" sz="1200" b="1" dirty="0" err="1" smtClean="0"/>
            <a:t>altei</a:t>
          </a:r>
          <a:r>
            <a:rPr lang="en-US" sz="1200" b="1" dirty="0" smtClean="0"/>
            <a:t> </a:t>
          </a:r>
          <a:r>
            <a:rPr lang="en-US" sz="1200" b="1" dirty="0" err="1" smtClean="0"/>
            <a:t>patogenii</a:t>
          </a:r>
          <a:r>
            <a:rPr lang="en-US" sz="1200" b="1" dirty="0" smtClean="0"/>
            <a:t> </a:t>
          </a:r>
          <a:r>
            <a:rPr lang="en-US" sz="1200" b="1" dirty="0" err="1" smtClean="0"/>
            <a:t>genetice</a:t>
          </a:r>
          <a:endParaRPr lang="en-US" sz="1200" b="1" dirty="0"/>
        </a:p>
      </dgm:t>
    </dgm:pt>
    <dgm:pt modelId="{891C039A-6B6B-4CBB-92E2-C57073F91CC7}" type="parTrans" cxnId="{A6EAA84B-8E9F-4D58-BCFF-4EE3138DA8BF}">
      <dgm:prSet/>
      <dgm:spPr/>
      <dgm:t>
        <a:bodyPr/>
        <a:lstStyle/>
        <a:p>
          <a:endParaRPr lang="en-US"/>
        </a:p>
      </dgm:t>
    </dgm:pt>
    <dgm:pt modelId="{ADDBCC21-AD56-4CF5-AE97-6E2C11735D20}" type="sibTrans" cxnId="{A6EAA84B-8E9F-4D58-BCFF-4EE3138DA8BF}">
      <dgm:prSet/>
      <dgm:spPr/>
      <dgm:t>
        <a:bodyPr/>
        <a:lstStyle/>
        <a:p>
          <a:endParaRPr lang="en-US"/>
        </a:p>
      </dgm:t>
    </dgm:pt>
    <dgm:pt modelId="{381BC132-8D0F-4DA0-96B1-83B4B283C184}">
      <dgm:prSet phldrT="[Text]" custT="1"/>
      <dgm:spPr/>
      <dgm:t>
        <a:bodyPr/>
        <a:lstStyle/>
        <a:p>
          <a:endParaRPr lang="en-US" sz="800" b="1" u="none" dirty="0" smtClean="0"/>
        </a:p>
        <a:p>
          <a:endParaRPr lang="en-US" sz="800" b="1" u="none" dirty="0" smtClean="0"/>
        </a:p>
        <a:p>
          <a:r>
            <a:rPr lang="en-US" sz="800" b="1" u="none" dirty="0" err="1" smtClean="0"/>
            <a:t>Consulturile</a:t>
          </a:r>
          <a:r>
            <a:rPr lang="en-US" sz="800" b="1" u="none" dirty="0" smtClean="0"/>
            <a:t> </a:t>
          </a:r>
          <a:r>
            <a:rPr lang="en-US" sz="800" b="1" u="none" dirty="0" err="1" smtClean="0"/>
            <a:t>interdisciplinare</a:t>
          </a:r>
          <a:r>
            <a:rPr lang="en-US" sz="800" b="1" u="none" dirty="0" smtClean="0"/>
            <a:t>: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gastroenterologica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 </a:t>
          </a:r>
          <a:r>
            <a:rPr lang="en-US" sz="800" u="sng" dirty="0" err="1" smtClean="0"/>
            <a:t>cardiologica</a:t>
          </a:r>
          <a:r>
            <a:rPr lang="en-US" sz="800" u="sng" dirty="0" smtClean="0"/>
            <a:t>,,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nutritionala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neuropsihiatrica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chirurgicala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fiziokinetoterapeutica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psihologica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ortopedica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</a:t>
          </a:r>
          <a:r>
            <a:rPr lang="en-US" sz="800" u="sng" dirty="0" err="1" smtClean="0"/>
            <a:t>radilogica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 </a:t>
          </a:r>
          <a:r>
            <a:rPr lang="en-US" sz="800" u="sng" dirty="0" err="1" smtClean="0"/>
            <a:t>oftalmologica</a:t>
          </a:r>
          <a:r>
            <a:rPr lang="en-US" sz="800" u="sng" dirty="0" smtClean="0"/>
            <a:t>,</a:t>
          </a:r>
        </a:p>
        <a:p>
          <a:r>
            <a:rPr lang="en-US" sz="800" u="sng" dirty="0" smtClean="0"/>
            <a:t>-</a:t>
          </a:r>
          <a:r>
            <a:rPr lang="en-US" sz="800" u="sng" dirty="0" err="1" smtClean="0"/>
            <a:t>Evaluare</a:t>
          </a:r>
          <a:r>
            <a:rPr lang="en-US" sz="800" u="sng" dirty="0" smtClean="0"/>
            <a:t> ORL</a:t>
          </a:r>
        </a:p>
        <a:p>
          <a:endParaRPr lang="en-US" sz="600" u="sng" dirty="0" smtClean="0"/>
        </a:p>
        <a:p>
          <a:endParaRPr lang="en-US" sz="600" u="sng" dirty="0" smtClean="0"/>
        </a:p>
        <a:p>
          <a:endParaRPr lang="en-US" sz="600" u="sng" dirty="0" smtClean="0"/>
        </a:p>
      </dgm:t>
    </dgm:pt>
    <dgm:pt modelId="{44EDD89D-5B29-41D3-BC7A-D86E0B51B64F}" type="parTrans" cxnId="{AF6E78C8-C1C7-4DA9-97CE-3142569977C6}">
      <dgm:prSet/>
      <dgm:spPr/>
      <dgm:t>
        <a:bodyPr/>
        <a:lstStyle/>
        <a:p>
          <a:endParaRPr lang="en-US"/>
        </a:p>
      </dgm:t>
    </dgm:pt>
    <dgm:pt modelId="{B18F8D2D-3CB3-40BE-9DFF-4ED8197CEEEE}" type="sibTrans" cxnId="{AF6E78C8-C1C7-4DA9-97CE-3142569977C6}">
      <dgm:prSet/>
      <dgm:spPr/>
      <dgm:t>
        <a:bodyPr/>
        <a:lstStyle/>
        <a:p>
          <a:endParaRPr lang="en-US"/>
        </a:p>
      </dgm:t>
    </dgm:pt>
    <dgm:pt modelId="{3A182A15-75B7-489A-85E0-FD22185C7A1A}" type="pres">
      <dgm:prSet presAssocID="{400B2ECE-9DA8-4DCA-B28F-D23D9611227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C136DE-2B89-4BC6-A08F-A78D575438B4}" type="pres">
      <dgm:prSet presAssocID="{934A227F-9C02-42D6-AC1F-B5446833D1F7}" presName="node" presStyleLbl="node1" presStyleIdx="0" presStyleCnt="4" custScaleX="65044" custScaleY="88550" custLinFactNeighborX="-10166" custLinFactNeighborY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B03507-2492-47E8-ABEC-3852CBF867C6}" type="pres">
      <dgm:prSet presAssocID="{12627487-55EB-44F0-A154-1B776495D66C}" presName="sibTrans" presStyleCnt="0"/>
      <dgm:spPr/>
      <dgm:t>
        <a:bodyPr/>
        <a:lstStyle/>
        <a:p>
          <a:endParaRPr lang="en-US"/>
        </a:p>
      </dgm:t>
    </dgm:pt>
    <dgm:pt modelId="{2BC44C93-389F-44D4-8E23-134FB12A6B0B}" type="pres">
      <dgm:prSet presAssocID="{845671FA-BBAB-4A94-9A74-3BCBB306EDA9}" presName="node" presStyleLbl="node1" presStyleIdx="1" presStyleCnt="4" custAng="0" custScaleX="45542" custScaleY="90937" custLinFactNeighborX="2241" custLinFactNeighborY="20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41CB4D-174E-451E-A48A-5E2DFF88DF11}" type="pres">
      <dgm:prSet presAssocID="{51D7BBC6-E35F-4A21-8FDE-FF54B7A47C0E}" presName="sibTrans" presStyleCnt="0"/>
      <dgm:spPr/>
      <dgm:t>
        <a:bodyPr/>
        <a:lstStyle/>
        <a:p>
          <a:endParaRPr lang="en-US"/>
        </a:p>
      </dgm:t>
    </dgm:pt>
    <dgm:pt modelId="{AD956968-13A2-4D73-B979-EC39DBD46103}" type="pres">
      <dgm:prSet presAssocID="{A9A3BD44-AF1D-4C4C-A2EE-5D76E8138AE0}" presName="node" presStyleLbl="node1" presStyleIdx="2" presStyleCnt="4" custScaleX="43738" custScaleY="89322" custLinFactNeighborX="9461" custLinFactNeighborY="2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67FEF-6B8B-4B2A-BCD6-7C2CEF554595}" type="pres">
      <dgm:prSet presAssocID="{ADDBCC21-AD56-4CF5-AE97-6E2C11735D20}" presName="sibTrans" presStyleCnt="0"/>
      <dgm:spPr/>
      <dgm:t>
        <a:bodyPr/>
        <a:lstStyle/>
        <a:p>
          <a:endParaRPr lang="en-US"/>
        </a:p>
      </dgm:t>
    </dgm:pt>
    <dgm:pt modelId="{1CB470AA-6302-4D10-9D51-AACEC0AA2CBA}" type="pres">
      <dgm:prSet presAssocID="{381BC132-8D0F-4DA0-96B1-83B4B283C184}" presName="node" presStyleLbl="node1" presStyleIdx="3" presStyleCnt="4" custScaleX="84318" custScaleY="87418" custLinFactNeighborX="-46612" custLinFactNeighborY="-2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F7E055-9168-4706-AA59-DCD78A259409}" type="presOf" srcId="{381BC132-8D0F-4DA0-96B1-83B4B283C184}" destId="{1CB470AA-6302-4D10-9D51-AACEC0AA2CBA}" srcOrd="0" destOrd="0" presId="urn:microsoft.com/office/officeart/2005/8/layout/default#1"/>
    <dgm:cxn modelId="{B995585F-C159-415C-AEC0-149D46983C6A}" type="presOf" srcId="{845671FA-BBAB-4A94-9A74-3BCBB306EDA9}" destId="{2BC44C93-389F-44D4-8E23-134FB12A6B0B}" srcOrd="0" destOrd="0" presId="urn:microsoft.com/office/officeart/2005/8/layout/default#1"/>
    <dgm:cxn modelId="{58AD08A9-60D8-45B1-B51D-D818F7882487}" type="presOf" srcId="{934A227F-9C02-42D6-AC1F-B5446833D1F7}" destId="{8AC136DE-2B89-4BC6-A08F-A78D575438B4}" srcOrd="0" destOrd="0" presId="urn:microsoft.com/office/officeart/2005/8/layout/default#1"/>
    <dgm:cxn modelId="{EC86EB14-A32F-4FAC-AACF-E79DFFA64964}" type="presOf" srcId="{A9A3BD44-AF1D-4C4C-A2EE-5D76E8138AE0}" destId="{AD956968-13A2-4D73-B979-EC39DBD46103}" srcOrd="0" destOrd="0" presId="urn:microsoft.com/office/officeart/2005/8/layout/default#1"/>
    <dgm:cxn modelId="{509C4E0C-AB73-4B7F-B2BD-5E230646D488}" srcId="{400B2ECE-9DA8-4DCA-B28F-D23D9611227B}" destId="{934A227F-9C02-42D6-AC1F-B5446833D1F7}" srcOrd="0" destOrd="0" parTransId="{9BA62BF2-152B-4C84-B658-B7832EF71D77}" sibTransId="{12627487-55EB-44F0-A154-1B776495D66C}"/>
    <dgm:cxn modelId="{CF6ACECE-7541-46E2-8DBE-784843372B3D}" type="presOf" srcId="{400B2ECE-9DA8-4DCA-B28F-D23D9611227B}" destId="{3A182A15-75B7-489A-85E0-FD22185C7A1A}" srcOrd="0" destOrd="0" presId="urn:microsoft.com/office/officeart/2005/8/layout/default#1"/>
    <dgm:cxn modelId="{AF6E78C8-C1C7-4DA9-97CE-3142569977C6}" srcId="{400B2ECE-9DA8-4DCA-B28F-D23D9611227B}" destId="{381BC132-8D0F-4DA0-96B1-83B4B283C184}" srcOrd="3" destOrd="0" parTransId="{44EDD89D-5B29-41D3-BC7A-D86E0B51B64F}" sibTransId="{B18F8D2D-3CB3-40BE-9DFF-4ED8197CEEEE}"/>
    <dgm:cxn modelId="{A6EAA84B-8E9F-4D58-BCFF-4EE3138DA8BF}" srcId="{400B2ECE-9DA8-4DCA-B28F-D23D9611227B}" destId="{A9A3BD44-AF1D-4C4C-A2EE-5D76E8138AE0}" srcOrd="2" destOrd="0" parTransId="{891C039A-6B6B-4CBB-92E2-C57073F91CC7}" sibTransId="{ADDBCC21-AD56-4CF5-AE97-6E2C11735D20}"/>
    <dgm:cxn modelId="{270E6A3F-01C0-4A7D-997B-C4C330FA3F96}" srcId="{400B2ECE-9DA8-4DCA-B28F-D23D9611227B}" destId="{845671FA-BBAB-4A94-9A74-3BCBB306EDA9}" srcOrd="1" destOrd="0" parTransId="{B4A27B61-BDCA-4FCF-85CB-846812BC9AEB}" sibTransId="{51D7BBC6-E35F-4A21-8FDE-FF54B7A47C0E}"/>
    <dgm:cxn modelId="{6AB4DA31-BBED-4596-8797-3BD2D0C34913}" type="presParOf" srcId="{3A182A15-75B7-489A-85E0-FD22185C7A1A}" destId="{8AC136DE-2B89-4BC6-A08F-A78D575438B4}" srcOrd="0" destOrd="0" presId="urn:microsoft.com/office/officeart/2005/8/layout/default#1"/>
    <dgm:cxn modelId="{ADF9B62F-737E-4687-843E-B309D9B7DB79}" type="presParOf" srcId="{3A182A15-75B7-489A-85E0-FD22185C7A1A}" destId="{37B03507-2492-47E8-ABEC-3852CBF867C6}" srcOrd="1" destOrd="0" presId="urn:microsoft.com/office/officeart/2005/8/layout/default#1"/>
    <dgm:cxn modelId="{F6BF2CCE-1649-40B4-B89C-68CBB700A2B2}" type="presParOf" srcId="{3A182A15-75B7-489A-85E0-FD22185C7A1A}" destId="{2BC44C93-389F-44D4-8E23-134FB12A6B0B}" srcOrd="2" destOrd="0" presId="urn:microsoft.com/office/officeart/2005/8/layout/default#1"/>
    <dgm:cxn modelId="{1BC037FC-6C0A-4EEA-8E5A-9516C451DECA}" type="presParOf" srcId="{3A182A15-75B7-489A-85E0-FD22185C7A1A}" destId="{BB41CB4D-174E-451E-A48A-5E2DFF88DF11}" srcOrd="3" destOrd="0" presId="urn:microsoft.com/office/officeart/2005/8/layout/default#1"/>
    <dgm:cxn modelId="{5A04D3C7-E2EE-43C2-A2FE-678ABEC1F3E0}" type="presParOf" srcId="{3A182A15-75B7-489A-85E0-FD22185C7A1A}" destId="{AD956968-13A2-4D73-B979-EC39DBD46103}" srcOrd="4" destOrd="0" presId="urn:microsoft.com/office/officeart/2005/8/layout/default#1"/>
    <dgm:cxn modelId="{60B9CC13-E85A-44AB-B3B9-5C2541B43A4E}" type="presParOf" srcId="{3A182A15-75B7-489A-85E0-FD22185C7A1A}" destId="{AFA67FEF-6B8B-4B2A-BCD6-7C2CEF554595}" srcOrd="5" destOrd="0" presId="urn:microsoft.com/office/officeart/2005/8/layout/default#1"/>
    <dgm:cxn modelId="{12E4DB91-89AB-4A44-8E3B-38FB46BB0C1A}" type="presParOf" srcId="{3A182A15-75B7-489A-85E0-FD22185C7A1A}" destId="{1CB470AA-6302-4D10-9D51-AACEC0AA2CBA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8B0E4C-B77B-4AB2-9EF4-073F410B5C21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66631B-4A0D-4A86-A840-B86294B6BE4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translate.googleusercontent.com/translate_c?depth=1&amp;hl=ro&amp;prev=search&amp;rurl=translate.google.ro&amp;sl=en&amp;u=https://en.wikipedia.org/wiki/Autosomal_recessive&amp;usg=ALkJrhjzMD1ZqdpRo5fwjwDDMBDfDMzdR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Ghid</a:t>
            </a:r>
            <a:r>
              <a:rPr lang="en-US" dirty="0" smtClean="0"/>
              <a:t> de diagnostic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tratament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Mucopolizaharidoza</a:t>
            </a:r>
            <a:r>
              <a:rPr lang="en-US" dirty="0" smtClean="0"/>
              <a:t> tip III (MPZ III)</a:t>
            </a:r>
          </a:p>
          <a:p>
            <a:r>
              <a:rPr lang="en-US" dirty="0" err="1" smtClean="0"/>
              <a:t>Sindromul</a:t>
            </a:r>
            <a:r>
              <a:rPr lang="en-US" dirty="0" smtClean="0"/>
              <a:t> </a:t>
            </a:r>
            <a:r>
              <a:rPr lang="en-US" dirty="0" err="1" smtClean="0"/>
              <a:t>Sanfilippo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Cuprins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1.	</a:t>
            </a:r>
            <a:r>
              <a:rPr lang="en-US" dirty="0" err="1" smtClean="0"/>
              <a:t>Definitie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2.	</a:t>
            </a:r>
            <a:r>
              <a:rPr lang="en-US" dirty="0" err="1" smtClean="0"/>
              <a:t>Epidemiologie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3.	</a:t>
            </a:r>
            <a:r>
              <a:rPr lang="en-US" dirty="0" smtClean="0"/>
              <a:t>Diagnostic - </a:t>
            </a:r>
            <a:r>
              <a:rPr lang="en-US" dirty="0" err="1" smtClean="0"/>
              <a:t>Criterii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/>
              <a:t>                         - </a:t>
            </a:r>
            <a:r>
              <a:rPr lang="en-US" dirty="0" err="1" smtClean="0"/>
              <a:t>Criterii</a:t>
            </a:r>
            <a:r>
              <a:rPr lang="en-US" dirty="0" smtClean="0"/>
              <a:t> </a:t>
            </a:r>
            <a:r>
              <a:rPr lang="en-US" dirty="0" err="1" smtClean="0"/>
              <a:t>paraclinice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4.   </a:t>
            </a:r>
            <a:r>
              <a:rPr lang="en-US" dirty="0" smtClean="0"/>
              <a:t>Diagnostic </a:t>
            </a:r>
            <a:r>
              <a:rPr lang="en-US" dirty="0" err="1" smtClean="0"/>
              <a:t>diferential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5.	</a:t>
            </a:r>
            <a:r>
              <a:rPr lang="en-US" dirty="0" err="1" smtClean="0"/>
              <a:t>Aspecte</a:t>
            </a:r>
            <a:r>
              <a:rPr lang="en-US" dirty="0" smtClean="0"/>
              <a:t> </a:t>
            </a:r>
            <a:r>
              <a:rPr lang="en-US" dirty="0" err="1" smtClean="0"/>
              <a:t>genetice</a:t>
            </a:r>
            <a:r>
              <a:rPr lang="en-US" dirty="0" smtClean="0"/>
              <a:t>  - </a:t>
            </a:r>
            <a:r>
              <a:rPr lang="en-US" dirty="0" err="1" smtClean="0"/>
              <a:t>Etiologie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/>
              <a:t>                                       - </a:t>
            </a:r>
            <a:r>
              <a:rPr lang="en-US" dirty="0" err="1" smtClean="0"/>
              <a:t>Risc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sfat</a:t>
            </a:r>
            <a:r>
              <a:rPr lang="en-US" dirty="0" smtClean="0"/>
              <a:t> genetic</a:t>
            </a:r>
          </a:p>
          <a:p>
            <a:pPr marL="514350" lvl="0" indent="-514350">
              <a:buNone/>
            </a:pPr>
            <a:r>
              <a:rPr lang="en-US" dirty="0" smtClean="0"/>
              <a:t>                                       - Diagnostic prenatal</a:t>
            </a:r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6.	</a:t>
            </a:r>
            <a:r>
              <a:rPr lang="en-US" dirty="0" smtClean="0"/>
              <a:t>Management- </a:t>
            </a:r>
            <a:r>
              <a:rPr lang="en-US" dirty="0" err="1" smtClean="0"/>
              <a:t>posibilitati</a:t>
            </a:r>
            <a:r>
              <a:rPr lang="en-US" dirty="0" smtClean="0"/>
              <a:t> de </a:t>
            </a:r>
            <a:r>
              <a:rPr lang="en-US" dirty="0" err="1" smtClean="0"/>
              <a:t>tratament</a:t>
            </a:r>
            <a:endParaRPr lang="en-US" dirty="0" smtClean="0"/>
          </a:p>
          <a:p>
            <a:pPr marL="514350" lvl="0" indent="-514350">
              <a:buNone/>
            </a:pPr>
            <a:r>
              <a:rPr lang="en-US" dirty="0" smtClean="0">
                <a:solidFill>
                  <a:schemeClr val="accent2"/>
                </a:solidFill>
              </a:rPr>
              <a:t>7.	</a:t>
            </a:r>
            <a:r>
              <a:rPr lang="en-US" dirty="0" err="1" smtClean="0"/>
              <a:t>Evolutie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prognostic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Definitie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vi-VN" dirty="0" smtClean="0"/>
              <a:t>MPZ tip III (Sindromul Sanfilippo, </a:t>
            </a:r>
            <a:r>
              <a:rPr lang="en-US" dirty="0" err="1" smtClean="0"/>
              <a:t>oligofrenia</a:t>
            </a:r>
            <a:r>
              <a:rPr lang="en-US" dirty="0" smtClean="0"/>
              <a:t> </a:t>
            </a:r>
            <a:r>
              <a:rPr lang="en-US" dirty="0" err="1" smtClean="0"/>
              <a:t>polidistrofica</a:t>
            </a:r>
            <a:r>
              <a:rPr lang="en-US" dirty="0" smtClean="0"/>
              <a:t>)</a:t>
            </a:r>
            <a:r>
              <a:rPr lang="vi-VN" dirty="0" smtClean="0"/>
              <a:t> constă în acumularea unui mucopolizaharid heparan-sulfatul, secundară deficitului a patru enzime</a:t>
            </a:r>
            <a:r>
              <a:rPr lang="en-US" dirty="0" smtClean="0"/>
              <a:t>. D</a:t>
            </a:r>
            <a:r>
              <a:rPr lang="vi-VN" dirty="0" smtClean="0"/>
              <a:t>eficitul unei enzime determină un anumit subtip de boală, existând aşa dar patru subtipuri: A, B, C şi D.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vi-VN" dirty="0" smtClean="0">
                <a:solidFill>
                  <a:srgbClr val="7030A0"/>
                </a:solidFill>
              </a:rPr>
              <a:t>h</a:t>
            </a:r>
            <a:r>
              <a:rPr lang="en-US" dirty="0" smtClean="0">
                <a:solidFill>
                  <a:srgbClr val="7030A0"/>
                </a:solidFill>
              </a:rPr>
              <a:t>e</a:t>
            </a:r>
            <a:r>
              <a:rPr lang="vi-VN" dirty="0" smtClean="0">
                <a:solidFill>
                  <a:srgbClr val="7030A0"/>
                </a:solidFill>
              </a:rPr>
              <a:t>paran-N-sulfataza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– MPZ-III A;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>
                <a:solidFill>
                  <a:srgbClr val="7030A0"/>
                </a:solidFill>
              </a:rPr>
              <a:t>α-</a:t>
            </a:r>
            <a:r>
              <a:rPr lang="vi-VN" dirty="0" smtClean="0">
                <a:solidFill>
                  <a:srgbClr val="7030A0"/>
                </a:solidFill>
              </a:rPr>
              <a:t>N-acetyl-glucozaminidaza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– MPZ-III B;</a:t>
            </a:r>
          </a:p>
          <a:p>
            <a:pPr marL="514350" indent="-514350">
              <a:buFont typeface="+mj-lt"/>
              <a:buAutoNum type="arabicPeriod"/>
            </a:pPr>
            <a:r>
              <a:rPr lang="vi-VN" dirty="0" smtClean="0">
                <a:solidFill>
                  <a:srgbClr val="7030A0"/>
                </a:solidFill>
              </a:rPr>
              <a:t>acetyl-coA-</a:t>
            </a:r>
            <a:r>
              <a:rPr lang="el-GR" dirty="0" smtClean="0">
                <a:solidFill>
                  <a:srgbClr val="7030A0"/>
                </a:solidFill>
              </a:rPr>
              <a:t>α-</a:t>
            </a:r>
            <a:r>
              <a:rPr lang="vi-VN" dirty="0" smtClean="0">
                <a:solidFill>
                  <a:srgbClr val="7030A0"/>
                </a:solidFill>
              </a:rPr>
              <a:t>glucozaminid-X-acetiltransferaza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– MPZ-IIIC;</a:t>
            </a:r>
          </a:p>
          <a:p>
            <a:pPr marL="514350" indent="-514350">
              <a:buFont typeface="+mj-lt"/>
              <a:buAutoNum type="arabicPeriod"/>
            </a:pPr>
            <a:r>
              <a:rPr lang="vi-VN" dirty="0" smtClean="0">
                <a:solidFill>
                  <a:srgbClr val="7030A0"/>
                </a:solidFill>
              </a:rPr>
              <a:t>N-acetyl-glucozamin-6-sulfataza</a:t>
            </a:r>
            <a:r>
              <a:rPr lang="en-US" dirty="0" smtClean="0"/>
              <a:t> – MPZ-III D</a:t>
            </a:r>
            <a:r>
              <a:rPr lang="vi-VN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Epidemiologie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vi-VN" dirty="0" smtClean="0"/>
              <a:t>Incidența sindromului Sanfilippo variază geografic, cu aproximativ 1 caz la 280.000 de nascuti vii in Irlanda de Nord, 1 la 66.000 în Australia, și 1 la 50.000 în Țările de Jos. </a:t>
            </a:r>
          </a:p>
          <a:p>
            <a:r>
              <a:rPr lang="vi-VN" dirty="0" smtClean="0"/>
              <a:t>Studiul australian a estimat următoarele incidenta pentru fiecare subtip de sindrom Sanfilippo: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vi-VN" dirty="0" smtClean="0"/>
              <a:t/>
            </a:r>
            <a:br>
              <a:rPr lang="vi-VN" dirty="0" smtClean="0"/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4038600"/>
          <a:ext cx="6096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666112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r>
                        <a:rPr lang="vi-VN" dirty="0" smtClean="0"/>
                        <a:t>ip sindrom</a:t>
                      </a:r>
                      <a:r>
                        <a:rPr lang="en-US" dirty="0" smtClean="0"/>
                        <a:t> </a:t>
                      </a:r>
                      <a:r>
                        <a:rPr lang="vi-VN" dirty="0" smtClean="0"/>
                        <a:t>Sanfilippo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Incidență de aproximativ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Procentul de cazuri</a:t>
                      </a:r>
                      <a:endParaRPr lang="en-US" dirty="0"/>
                    </a:p>
                  </a:txBody>
                  <a:tcPr/>
                </a:tc>
              </a:tr>
              <a:tr h="38592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1 </a:t>
                      </a:r>
                      <a:r>
                        <a:rPr lang="en-US" dirty="0" smtClean="0"/>
                        <a:t>la</a:t>
                      </a:r>
                      <a:r>
                        <a:rPr lang="vi-VN" dirty="0" smtClean="0"/>
                        <a:t> 100.000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60%</a:t>
                      </a:r>
                      <a:endParaRPr lang="en-US" dirty="0"/>
                    </a:p>
                  </a:txBody>
                  <a:tcPr/>
                </a:tc>
              </a:tr>
              <a:tr h="385922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1 </a:t>
                      </a:r>
                      <a:r>
                        <a:rPr lang="en-US" dirty="0" smtClean="0"/>
                        <a:t>la</a:t>
                      </a:r>
                      <a:r>
                        <a:rPr lang="vi-VN" dirty="0" smtClean="0"/>
                        <a:t> 200.000 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30%</a:t>
                      </a:r>
                      <a:endParaRPr lang="en-US" dirty="0"/>
                    </a:p>
                  </a:txBody>
                  <a:tcPr/>
                </a:tc>
              </a:tr>
              <a:tr h="385922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1 </a:t>
                      </a:r>
                      <a:r>
                        <a:rPr lang="en-US" dirty="0" smtClean="0"/>
                        <a:t>la</a:t>
                      </a:r>
                      <a:r>
                        <a:rPr lang="vi-VN" dirty="0" smtClean="0"/>
                        <a:t> 1.500.000 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4%</a:t>
                      </a:r>
                      <a:endParaRPr lang="en-US" dirty="0"/>
                    </a:p>
                  </a:txBody>
                  <a:tcPr/>
                </a:tc>
              </a:tr>
              <a:tr h="385922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1 </a:t>
                      </a:r>
                      <a:r>
                        <a:rPr lang="en-US" dirty="0" smtClean="0"/>
                        <a:t>la</a:t>
                      </a:r>
                      <a:r>
                        <a:rPr lang="vi-VN" dirty="0" smtClean="0"/>
                        <a:t> 1.000.000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6%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Diagnostic: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A. </a:t>
            </a:r>
            <a:r>
              <a:rPr lang="en-US" b="1" u="sng" dirty="0" err="1" smtClean="0"/>
              <a:t>Criterii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clinice</a:t>
            </a:r>
            <a:r>
              <a:rPr lang="en-US" b="1" u="sng" dirty="0" smtClean="0"/>
              <a:t>: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Tabloul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bolii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constituite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similar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cele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4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variante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ale sale 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asociaza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sindrom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dismorfic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un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sindrom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neuropsihic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visceral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supraincarcare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metabolica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retard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statural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Boala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devine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clinic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manifesta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dupa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2-3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ani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viata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uneori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5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sau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peste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,),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prin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intarzierea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apoi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regresul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dezvoltarii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psihice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Dismorfia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similara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bolii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Hurler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insa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discreta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Faciesul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inexpresiv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cu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trasaturi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grosolane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sprancene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groase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unite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linia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mediana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hipertelorism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,,in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,, cu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narine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lungi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orientate frontal,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buze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groase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macroglosie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dinti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prost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implantati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parul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scalpului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jos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implantat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regiunea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frontala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aspru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culoare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brun-inchis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Diagnostic: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Documents and Settings\amalia\Desktop\scan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057400"/>
            <a:ext cx="3495675" cy="2057400"/>
          </a:xfrm>
          <a:prstGeom prst="rect">
            <a:avLst/>
          </a:prstGeom>
          <a:noFill/>
        </p:spPr>
      </p:pic>
      <p:pic>
        <p:nvPicPr>
          <p:cNvPr id="2051" name="Picture 3" descr="C:\Documents and Settings\amalia\Desktop\article_image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981200"/>
            <a:ext cx="1905000" cy="2133600"/>
          </a:xfrm>
          <a:prstGeom prst="rect">
            <a:avLst/>
          </a:prstGeom>
          <a:noFill/>
        </p:spPr>
      </p:pic>
      <p:pic>
        <p:nvPicPr>
          <p:cNvPr id="2052" name="Picture 4" descr="C:\Documents and Settings\amalia\Desktop\6a0120a6c30e2f970b0120a6d0e8de970b-800w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81200"/>
            <a:ext cx="2133600" cy="1981200"/>
          </a:xfrm>
          <a:prstGeom prst="rect">
            <a:avLst/>
          </a:prstGeom>
          <a:noFill/>
        </p:spPr>
      </p:pic>
      <p:pic>
        <p:nvPicPr>
          <p:cNvPr id="2053" name="Picture 5" descr="C:\Documents and Settings\amalia\Desktop\sanfilippo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114800"/>
            <a:ext cx="3962400" cy="2162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Diagnostic: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Frecvent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coexista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cifoza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dorsala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inferioara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sau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lombara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prezenta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herniilor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Redoarea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articulara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lipseste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iar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aspectul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mana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,,in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grifa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exceptional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intalnit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Retardul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apoi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regresul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psihic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survine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dupa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un interval de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timp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variabil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(in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medie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2-3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ani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), in care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achizitiile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neuropsihice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au loc in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ritm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normal,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putandu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-se eventual nota in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acest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timp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agitatie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sau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agresivitate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 L</a:t>
            </a:r>
            <a:r>
              <a:rPr lang="vi-VN" sz="2900" dirty="0" smtClean="0">
                <a:latin typeface="Arial" pitchFamily="34" charset="0"/>
                <a:cs typeface="Arial" pitchFamily="34" charset="0"/>
              </a:rPr>
              <a:t>imbajul este sărac, pronunţia dificilă iar unii pacienţi nu pot învă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900" dirty="0" smtClean="0">
                <a:latin typeface="Arial" pitchFamily="34" charset="0"/>
                <a:cs typeface="Arial" pitchFamily="34" charset="0"/>
              </a:rPr>
              <a:t>să vorbească.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900" dirty="0" smtClean="0">
                <a:latin typeface="Arial" pitchFamily="34" charset="0"/>
                <a:cs typeface="Arial" pitchFamily="34" charset="0"/>
              </a:rPr>
              <a:t>Între 6 şi 10 ani, survine o demenţă progresivă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u="sng" dirty="0" err="1" smtClean="0">
                <a:latin typeface="Arial" pitchFamily="34" charset="0"/>
                <a:cs typeface="Arial" pitchFamily="34" charset="0"/>
              </a:rPr>
              <a:t>Convulsii</a:t>
            </a:r>
            <a:r>
              <a:rPr lang="en-US" sz="2900" i="1" u="sng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Hepatomegalia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obicei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moderata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izolata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splenomegalia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lipseste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frecvent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Cardiopatia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rara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dilatarea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aortei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ascendente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cardiomegalie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sufluri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semne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electrice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suprasolicitare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ventriculara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dreapta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Surditatea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frecventa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. 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Retardul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statural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devine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aparent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in general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tardiv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moderat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Hirsutism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sz="2900" i="1" dirty="0" err="1" smtClean="0">
                <a:latin typeface="Arial" pitchFamily="34" charset="0"/>
                <a:cs typeface="Arial" pitchFamily="34" charset="0"/>
              </a:rPr>
              <a:t>Pubertatea</a:t>
            </a:r>
            <a:r>
              <a:rPr lang="en-US" sz="29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instalata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precoce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900" i="1" dirty="0" smtClean="0">
              <a:latin typeface="Arial" pitchFamily="34" charset="0"/>
              <a:cs typeface="Arial" pitchFamily="34" charset="0"/>
            </a:endParaRP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Diagnostic: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b="1" dirty="0" smtClean="0"/>
              <a:t>B. </a:t>
            </a:r>
            <a:r>
              <a:rPr lang="en-US" sz="2800" b="1" u="sng" dirty="0" err="1" smtClean="0"/>
              <a:t>Criterii</a:t>
            </a:r>
            <a:r>
              <a:rPr lang="en-US" sz="2800" b="1" u="sng" dirty="0" smtClean="0"/>
              <a:t> </a:t>
            </a:r>
            <a:r>
              <a:rPr lang="en-US" sz="2800" b="1" u="sng" dirty="0" err="1" smtClean="0"/>
              <a:t>paraclinice</a:t>
            </a:r>
            <a:r>
              <a:rPr lang="en-US" sz="2800" b="1" dirty="0" smtClean="0"/>
              <a:t>: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i="1" dirty="0" err="1" smtClean="0">
                <a:latin typeface="Arial" pitchFamily="34" charset="0"/>
                <a:cs typeface="Arial" pitchFamily="34" charset="0"/>
              </a:rPr>
              <a:t>Hemograma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aspiratul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medular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evidentiaza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prezenta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celulelor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Gasser I,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Buhot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Gasser II. 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vi-VN" i="1" dirty="0" smtClean="0">
                <a:latin typeface="Arial" pitchFamily="34" charset="0"/>
                <a:cs typeface="Arial" pitchFamily="34" charset="0"/>
              </a:rPr>
              <a:t>Tomografia computerizată cranio-cerebrală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evidentiaza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ingrosarea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boltei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craniene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cu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densificarea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bazei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craniului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care progresează cu vârsta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971861" indent="-728896">
              <a:spcBef>
                <a:spcPts val="1293"/>
              </a:spcBef>
              <a:buClr>
                <a:schemeClr val="tx1">
                  <a:shade val="95000"/>
                </a:schemeClr>
              </a:buClr>
              <a:buFontTx/>
              <a:buChar char="-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Rdiografiile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coloana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vertebrala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coaste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,,in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paleta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’’,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vertebre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ovoidale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cu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schita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pinten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anterior (T₁₂, L₁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sau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L₂),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aripi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iliace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,,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patrate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’’,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orizontalizarea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planseului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cavitatii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cotiloide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cap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femural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hipoplazic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ingrosarea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diafizei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oaselor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lungi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metacarpienelor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ansamblu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anomalii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radiologice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schelet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sunt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similare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celor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boala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Hurler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insa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mai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discrete.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3. Diagnostic: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i="1" dirty="0" smtClean="0">
                <a:latin typeface="Calibri" pitchFamily="34" charset="0"/>
              </a:rPr>
              <a:t> -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Examenul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oftalmologic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arata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regula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absenta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opacitatilor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corneene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 -In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urina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elimina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cantitati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importante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heparan-sulfat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 -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Electroencefalograma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evidentiaza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prezenta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anomalii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insa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nespecifice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  -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Examenul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microscopic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al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fragmentului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ficat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prelevat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biopsic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evidentiaza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prezenta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vacuole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lizozomale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atat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hepatocite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cat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celulele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Kupffer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   -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Diagnosticul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confirma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prin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studiul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activitatilor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enzimatice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culturi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fibroblasti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-"/>
            </a:pPr>
            <a:endParaRPr lang="en-US" sz="2800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4. Diagnostic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diferential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I – H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Hurler),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I – S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Scheie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II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Hunter),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IV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Morguio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VI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Maroteaux-Lamy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VII 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Sindromul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Sly),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Mucopolizaharidoza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tip VIII,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Displazia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imuno-osoasa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Schimke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Displazia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spondiloepifizara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Tarda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Boala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Legg-Calve-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Perthes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Acondroplazia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Osteogeneza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imperfecta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Rahitismul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5.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Aspecte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genetice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/>
              <a:t>Etiologie</a:t>
            </a:r>
            <a:r>
              <a:rPr lang="en-US" b="1" u="sng" dirty="0" smtClean="0"/>
              <a:t>:</a:t>
            </a:r>
          </a:p>
          <a:p>
            <a:r>
              <a:rPr lang="en-US" dirty="0" err="1" smtClean="0"/>
              <a:t>Localizarea</a:t>
            </a:r>
            <a:r>
              <a:rPr lang="en-US" dirty="0" smtClean="0"/>
              <a:t> g</a:t>
            </a:r>
            <a:r>
              <a:rPr lang="vi-VN" dirty="0" smtClean="0"/>
              <a:t>enel</a:t>
            </a:r>
            <a:r>
              <a:rPr lang="en-US" dirty="0" smtClean="0"/>
              <a:t>or</a:t>
            </a:r>
            <a:r>
              <a:rPr lang="vi-VN" dirty="0" smtClean="0"/>
              <a:t> care codifică sinteza acestor enzime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:</a:t>
            </a:r>
          </a:p>
          <a:p>
            <a:r>
              <a:rPr lang="vi-VN" dirty="0" smtClean="0"/>
              <a:t>MPS-III A</a:t>
            </a:r>
            <a:r>
              <a:rPr lang="en-US" dirty="0" smtClean="0"/>
              <a:t> </a:t>
            </a:r>
            <a:r>
              <a:rPr lang="en-US" dirty="0" err="1" smtClean="0"/>
              <a:t>cromozomul</a:t>
            </a:r>
            <a:r>
              <a:rPr lang="en-US" dirty="0" smtClean="0"/>
              <a:t> </a:t>
            </a:r>
            <a:r>
              <a:rPr lang="vi-VN" dirty="0" smtClean="0">
                <a:solidFill>
                  <a:srgbClr val="00B0F0"/>
                </a:solidFill>
              </a:rPr>
              <a:t>17q25.3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vi-VN" dirty="0" smtClean="0"/>
              <a:t>MPS-III B</a:t>
            </a:r>
            <a:r>
              <a:rPr lang="en-US" dirty="0" smtClean="0"/>
              <a:t> </a:t>
            </a:r>
            <a:r>
              <a:rPr lang="en-US" dirty="0" err="1" smtClean="0"/>
              <a:t>cromozomul</a:t>
            </a:r>
            <a:r>
              <a:rPr lang="en-US" dirty="0" smtClean="0"/>
              <a:t> </a:t>
            </a:r>
            <a:r>
              <a:rPr lang="vi-VN" dirty="0" smtClean="0">
                <a:solidFill>
                  <a:srgbClr val="00B0F0"/>
                </a:solidFill>
              </a:rPr>
              <a:t>17q21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vi-VN" dirty="0" smtClean="0"/>
              <a:t>MPS-III </a:t>
            </a:r>
            <a:r>
              <a:rPr lang="en-US" dirty="0" smtClean="0"/>
              <a:t>C </a:t>
            </a:r>
            <a:r>
              <a:rPr lang="en-US" dirty="0" err="1" smtClean="0"/>
              <a:t>cromozomul</a:t>
            </a:r>
            <a:r>
              <a:rPr lang="en-US" dirty="0" smtClean="0"/>
              <a:t> </a:t>
            </a:r>
            <a:r>
              <a:rPr lang="vi-VN" dirty="0" smtClean="0">
                <a:solidFill>
                  <a:srgbClr val="00B0F0"/>
                </a:solidFill>
              </a:rPr>
              <a:t>8p11-Q13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vi-VN" dirty="0" smtClean="0"/>
              <a:t>MPS-III </a:t>
            </a:r>
            <a:r>
              <a:rPr lang="en-US" dirty="0" smtClean="0"/>
              <a:t>D </a:t>
            </a:r>
            <a:r>
              <a:rPr lang="en-US" dirty="0" err="1" smtClean="0"/>
              <a:t>cromozomul</a:t>
            </a:r>
            <a:r>
              <a:rPr lang="en-US" dirty="0" smtClean="0"/>
              <a:t> </a:t>
            </a:r>
            <a:r>
              <a:rPr lang="vi-VN" dirty="0" smtClean="0">
                <a:solidFill>
                  <a:srgbClr val="00B0F0"/>
                </a:solidFill>
              </a:rPr>
              <a:t>12q14</a:t>
            </a:r>
            <a:endParaRPr lang="en-US" dirty="0" smtClean="0">
              <a:solidFill>
                <a:srgbClr val="00B0F0"/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5.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Aspecte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genetice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/>
              <a:t>Risc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sfat</a:t>
            </a:r>
            <a:r>
              <a:rPr lang="en-US" b="1" u="sng" dirty="0" smtClean="0"/>
              <a:t> genetic:</a:t>
            </a:r>
          </a:p>
          <a:p>
            <a:r>
              <a:rPr lang="vi-VN" sz="1600" dirty="0" smtClean="0"/>
              <a:t>Cele patru tipuri de MPS-III se datorează deficiențelor de enzime specifice care afectează defalcarea heparan sulfat, care apoi se acumulează în diferite organe. Toate cele patru tipuri </a:t>
            </a:r>
            <a:r>
              <a:rPr lang="en-US" sz="1600" dirty="0" err="1" smtClean="0"/>
              <a:t>sunt</a:t>
            </a:r>
            <a:r>
              <a:rPr lang="en-US" sz="1600" dirty="0" smtClean="0"/>
              <a:t> </a:t>
            </a:r>
            <a:r>
              <a:rPr lang="vi-VN" sz="1600" dirty="0" smtClean="0">
                <a:hlinkClick r:id="rId2" tooltip="Autozomal recesiva"/>
              </a:rPr>
              <a:t>autosomal recesiv</a:t>
            </a:r>
            <a:r>
              <a:rPr lang="vi-VN" sz="1600" dirty="0" smtClean="0"/>
              <a:t> moștenire</a:t>
            </a:r>
            <a:r>
              <a:rPr lang="en-US" sz="1600" dirty="0" smtClean="0"/>
              <a:t>, </a:t>
            </a:r>
            <a:r>
              <a:rPr lang="en-US" sz="1600" dirty="0" err="1" smtClean="0"/>
              <a:t>ceea</a:t>
            </a:r>
            <a:r>
              <a:rPr lang="en-US" sz="1600" dirty="0" smtClean="0"/>
              <a:t> </a:t>
            </a:r>
            <a:r>
              <a:rPr lang="en-US" sz="1600" dirty="0" err="1" smtClean="0"/>
              <a:t>ce</a:t>
            </a:r>
            <a:r>
              <a:rPr lang="en-US" sz="1600" dirty="0" smtClean="0"/>
              <a:t> </a:t>
            </a:r>
            <a:r>
              <a:rPr lang="en-US" sz="1600" dirty="0" err="1" smtClean="0"/>
              <a:t>înseamna</a:t>
            </a:r>
            <a:r>
              <a:rPr lang="en-US" sz="1600" dirty="0" smtClean="0"/>
              <a:t> ca </a:t>
            </a:r>
            <a:r>
              <a:rPr lang="en-US" sz="1600" dirty="0" err="1" smtClean="0"/>
              <a:t>parintii</a:t>
            </a:r>
            <a:r>
              <a:rPr lang="en-US" sz="1600" dirty="0" smtClean="0"/>
              <a:t> </a:t>
            </a:r>
            <a:r>
              <a:rPr lang="en-US" sz="1600" dirty="0" err="1" smtClean="0"/>
              <a:t>sunt</a:t>
            </a:r>
            <a:r>
              <a:rPr lang="en-US" sz="1600" dirty="0" smtClean="0"/>
              <a:t> </a:t>
            </a:r>
            <a:r>
              <a:rPr lang="en-US" sz="1600" dirty="0" err="1" smtClean="0"/>
              <a:t>în</a:t>
            </a:r>
            <a:r>
              <a:rPr lang="en-US" sz="1600" dirty="0" smtClean="0"/>
              <a:t> general </a:t>
            </a:r>
            <a:r>
              <a:rPr lang="en-US" sz="1600" dirty="0" err="1" smtClean="0"/>
              <a:t>purtatori</a:t>
            </a:r>
            <a:r>
              <a:rPr lang="en-US" sz="1600" dirty="0" smtClean="0"/>
              <a:t> </a:t>
            </a:r>
            <a:r>
              <a:rPr lang="en-US" sz="1600" dirty="0" err="1" smtClean="0"/>
              <a:t>sanatosi</a:t>
            </a:r>
            <a:r>
              <a:rPr lang="en-US" sz="1600" dirty="0" smtClean="0"/>
              <a:t> </a:t>
            </a:r>
            <a:r>
              <a:rPr lang="en-US" sz="1600" dirty="0" err="1" smtClean="0"/>
              <a:t>ai</a:t>
            </a:r>
            <a:r>
              <a:rPr lang="en-US" sz="1600" dirty="0" smtClean="0"/>
              <a:t> </a:t>
            </a:r>
            <a:r>
              <a:rPr lang="en-US" sz="1600" dirty="0" err="1" smtClean="0"/>
              <a:t>mutatiei</a:t>
            </a:r>
            <a:r>
              <a:rPr lang="en-US" sz="1600" dirty="0" smtClean="0"/>
              <a:t>. </a:t>
            </a:r>
            <a:r>
              <a:rPr lang="en-US" sz="1600" dirty="0" err="1" smtClean="0"/>
              <a:t>În</a:t>
            </a:r>
            <a:r>
              <a:rPr lang="en-US" sz="1600" dirty="0" smtClean="0"/>
              <a:t> </a:t>
            </a:r>
            <a:r>
              <a:rPr lang="en-US" sz="1600" dirty="0" err="1" smtClean="0"/>
              <a:t>acest</a:t>
            </a:r>
            <a:r>
              <a:rPr lang="en-US" sz="1600" dirty="0" smtClean="0"/>
              <a:t> </a:t>
            </a:r>
            <a:r>
              <a:rPr lang="en-US" sz="1600" dirty="0" err="1" smtClean="0"/>
              <a:t>fel</a:t>
            </a:r>
            <a:r>
              <a:rPr lang="en-US" sz="1600" dirty="0" smtClean="0"/>
              <a:t>, la </a:t>
            </a:r>
            <a:r>
              <a:rPr lang="en-US" sz="1600" dirty="0" err="1" smtClean="0"/>
              <a:t>fiecare</a:t>
            </a:r>
            <a:r>
              <a:rPr lang="en-US" sz="1600" dirty="0" smtClean="0"/>
              <a:t> </a:t>
            </a:r>
            <a:r>
              <a:rPr lang="en-US" sz="1600" dirty="0" err="1" smtClean="0"/>
              <a:t>sarcina</a:t>
            </a:r>
            <a:r>
              <a:rPr lang="en-US" sz="1600" dirty="0" smtClean="0"/>
              <a:t> </a:t>
            </a:r>
            <a:r>
              <a:rPr lang="en-US" sz="1600" dirty="0" err="1" smtClean="0"/>
              <a:t>exista</a:t>
            </a:r>
            <a:r>
              <a:rPr lang="en-US" sz="1600" dirty="0" smtClean="0"/>
              <a:t> un </a:t>
            </a:r>
            <a:r>
              <a:rPr lang="en-US" sz="1600" dirty="0" err="1" smtClean="0"/>
              <a:t>risc</a:t>
            </a:r>
            <a:r>
              <a:rPr lang="en-US" sz="1600" dirty="0" smtClean="0"/>
              <a:t> de 25%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</a:t>
            </a:r>
            <a:r>
              <a:rPr lang="en-US" sz="1600" dirty="0" err="1" smtClean="0"/>
              <a:t>nasterea</a:t>
            </a:r>
            <a:r>
              <a:rPr lang="en-US" sz="1600" dirty="0" smtClean="0"/>
              <a:t> </a:t>
            </a:r>
            <a:r>
              <a:rPr lang="en-US" sz="1600" dirty="0" err="1" smtClean="0"/>
              <a:t>unui</a:t>
            </a:r>
            <a:r>
              <a:rPr lang="en-US" sz="1600" dirty="0" smtClean="0"/>
              <a:t> </a:t>
            </a:r>
            <a:r>
              <a:rPr lang="en-US" sz="1600" dirty="0" err="1" smtClean="0"/>
              <a:t>copil</a:t>
            </a:r>
            <a:r>
              <a:rPr lang="en-US" sz="1600" dirty="0" smtClean="0"/>
              <a:t> </a:t>
            </a:r>
            <a:r>
              <a:rPr lang="en-US" sz="1600" dirty="0" err="1" smtClean="0"/>
              <a:t>afectat</a:t>
            </a:r>
            <a:r>
              <a:rPr lang="en-US" sz="1600" dirty="0" smtClean="0"/>
              <a:t>. </a:t>
            </a:r>
          </a:p>
        </p:txBody>
      </p:sp>
      <p:pic>
        <p:nvPicPr>
          <p:cNvPr id="1026" name="Picture 2" descr="C:\Documents and Settings\amalia\Desktop\SCF-Recessive-Inheritance-Diagr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657600"/>
            <a:ext cx="4446587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5.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Aspecte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genetice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Diagnostic prenatal: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Acordarea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sfatului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genetic respective screening-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ul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neonatal pot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contribui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aflarea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bolii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vi-VN" sz="2800" dirty="0" smtClean="0">
                <a:latin typeface="Arial" pitchFamily="34" charset="0"/>
                <a:cs typeface="Arial" pitchFamily="34" charset="0"/>
              </a:rPr>
              <a:t>Profilaxia bolii în familiile în care există un pacient, este posibilă prin diagnostic prenatal (biopsie de corion vilozitar în săptămâna 12 sau amniocenteză în săptămâna 16 de gestaţie)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6.Management: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400" dirty="0" smtClean="0">
                <a:solidFill>
                  <a:schemeClr val="tx1"/>
                </a:solidFill>
              </a:rPr>
              <a:t>           </a:t>
            </a:r>
            <a:r>
              <a:rPr lang="en-US" sz="4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Intocmirea</a:t>
            </a:r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scorului</a:t>
            </a:r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clinic 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Arrow 4"/>
          <p:cNvSpPr/>
          <p:nvPr/>
        </p:nvSpPr>
        <p:spPr>
          <a:xfrm rot="8594038">
            <a:off x="1800640" y="1821903"/>
            <a:ext cx="892742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2430383">
            <a:off x="7139034" y="1729519"/>
            <a:ext cx="801518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5400000">
            <a:off x="4991100" y="1790700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8" name="Right Arrow 7"/>
          <p:cNvSpPr/>
          <p:nvPr/>
        </p:nvSpPr>
        <p:spPr>
          <a:xfrm rot="10800000">
            <a:off x="3048000" y="2743200"/>
            <a:ext cx="1143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5943600" y="2743200"/>
            <a:ext cx="9144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2209800" y="41910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6. Management: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Posibilitati</a:t>
            </a:r>
            <a:r>
              <a:rPr lang="en-US" b="1" dirty="0" smtClean="0"/>
              <a:t> de </a:t>
            </a:r>
            <a:r>
              <a:rPr lang="en-US" b="1" dirty="0" err="1" smtClean="0"/>
              <a:t>tratament</a:t>
            </a:r>
            <a:r>
              <a:rPr lang="en-US" b="1" dirty="0" smtClean="0"/>
              <a:t>: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Tratamentul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simptomatic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în mare măsură de susținere. Tulburările comportamentale ale MPS-III raspunde slab la medicamente. 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vi-VN" b="1" dirty="0" smtClean="0">
                <a:latin typeface="Arial" pitchFamily="34" charset="0"/>
                <a:cs typeface="Arial" pitchFamily="34" charset="0"/>
              </a:rPr>
              <a:t>Tratament 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specific nu există, dar se derulează studii avansate care dau speranţe pentru utilizarea preparatului Zavesca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iglustat). 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Transplantul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celule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stem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hematopoetice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vi-VN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7.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Evolutie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prognostic: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Tipul A de boala este considerat mai severe și mai frecvent.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Speranta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viata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pana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a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doua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decada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În ţara noastră, se stabileşte diagnosticul specific pentru subtipul III B al bolii în Centrul de Patologie Genetică Cluj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malia\Desktop\SCF-Disease-Progression-Diagr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648200"/>
            <a:ext cx="6351588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multumesc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Documents and Settings\amalia\Desktop\img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70866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2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DBB5DC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528</TotalTime>
  <Words>988</Words>
  <Application>Microsoft Office PowerPoint</Application>
  <PresentationFormat>On-screen Show (4:3)</PresentationFormat>
  <Paragraphs>155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Ghid de diagnostic si tratament  in</vt:lpstr>
      <vt:lpstr>Cuprins:</vt:lpstr>
      <vt:lpstr>1. Definitie:</vt:lpstr>
      <vt:lpstr>2. Epidemiologie:</vt:lpstr>
      <vt:lpstr>3. Diagnostic:</vt:lpstr>
      <vt:lpstr>3. Diagnostic:</vt:lpstr>
      <vt:lpstr>3. Diagnostic:</vt:lpstr>
      <vt:lpstr>3. Diagnostic:</vt:lpstr>
      <vt:lpstr>3. Diagnostic:</vt:lpstr>
      <vt:lpstr>4. Diagnostic diferential:</vt:lpstr>
      <vt:lpstr>5. Aspecte genetice:</vt:lpstr>
      <vt:lpstr>5. Aspecte genetice:</vt:lpstr>
      <vt:lpstr>5. Aspecte genetice:</vt:lpstr>
      <vt:lpstr>6.Management:            Intocmirea scorului clinic </vt:lpstr>
      <vt:lpstr>6. Management:</vt:lpstr>
      <vt:lpstr>7. Evolutie si prognostic:</vt:lpstr>
      <vt:lpstr>              Va multumesc!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Ghid de diagnostic si tratament  in</dc:title>
  <dc:creator>amalia</dc:creator>
  <cp:lastModifiedBy>Gene</cp:lastModifiedBy>
  <cp:revision>56</cp:revision>
  <dcterms:created xsi:type="dcterms:W3CDTF">2015-08-13T07:59:59Z</dcterms:created>
  <dcterms:modified xsi:type="dcterms:W3CDTF">2016-02-21T20:41:50Z</dcterms:modified>
</cp:coreProperties>
</file>